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320" r:id="rId3"/>
    <p:sldId id="318" r:id="rId4"/>
    <p:sldId id="280" r:id="rId5"/>
    <p:sldId id="322" r:id="rId6"/>
    <p:sldId id="289" r:id="rId7"/>
    <p:sldId id="332" r:id="rId8"/>
    <p:sldId id="334" r:id="rId9"/>
    <p:sldId id="30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50" autoAdjust="0"/>
    <p:restoredTop sz="94434" autoAdjust="0"/>
  </p:normalViewPr>
  <p:slideViewPr>
    <p:cSldViewPr>
      <p:cViewPr varScale="1">
        <p:scale>
          <a:sx n="122" d="100"/>
          <a:sy n="122" d="100"/>
        </p:scale>
        <p:origin x="-174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6DCCEE-87D1-40D3-9878-53BC78A15AB4}" type="datetimeFigureOut">
              <a:rPr lang="en-US" smtClean="0"/>
              <a:t>4/8/2015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DFD446-3082-4666-9E96-7209A11CE081}" type="slidenum">
              <a:rPr lang="en-US" smtClean="0"/>
              <a:t>‹#›</a:t>
            </a:fld>
            <a:endParaRPr lang="en-US"/>
          </a:p>
        </p:txBody>
      </p:sp>
    </p:spTree>
    <p:extLst>
      <p:ext uri="{BB962C8B-B14F-4D97-AF65-F5344CB8AC3E}">
        <p14:creationId xmlns:p14="http://schemas.microsoft.com/office/powerpoint/2010/main" val="186848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Priority Initiative 1: Introduce Renewable Energy Policy and Regulatory Frameworks</a:t>
            </a:r>
          </a:p>
          <a:p>
            <a:r>
              <a:rPr lang="en-GB" dirty="0" smtClean="0"/>
              <a:t>– Establish renewable energy policies and regulatory frameworks.</a:t>
            </a:r>
          </a:p>
          <a:p>
            <a:r>
              <a:rPr lang="en-GB" dirty="0" smtClean="0"/>
              <a:t>– Introduce support mechanisms to stimulate private sector investments.</a:t>
            </a:r>
          </a:p>
          <a:p>
            <a:r>
              <a:rPr lang="en-GB" dirty="0" smtClean="0"/>
              <a:t>– Establish clear market and grid access rules and procedures.</a:t>
            </a:r>
          </a:p>
          <a:p>
            <a:r>
              <a:rPr lang="en-GB" dirty="0" smtClean="0"/>
              <a:t>■ Priority Initiative 2: Scale-up Market Deployment of Solar PV and Promote Waste-to-Energy</a:t>
            </a:r>
          </a:p>
          <a:p>
            <a:r>
              <a:rPr lang="en-GB" dirty="0" smtClean="0"/>
              <a:t>Technologies</a:t>
            </a:r>
          </a:p>
          <a:p>
            <a:r>
              <a:rPr lang="en-GB" dirty="0" smtClean="0"/>
              <a:t>– Establish grid-connected solar PV development targets taking into account variable nature</a:t>
            </a:r>
          </a:p>
          <a:p>
            <a:r>
              <a:rPr lang="en-GB" dirty="0" smtClean="0"/>
              <a:t>of the solar energy.</a:t>
            </a:r>
          </a:p>
          <a:p>
            <a:r>
              <a:rPr lang="en-GB" dirty="0" smtClean="0"/>
              <a:t>– Adopt the most efficient and state-of-art waste-to-energy technologies taking into account</a:t>
            </a:r>
          </a:p>
          <a:p>
            <a:r>
              <a:rPr lang="en-GB" dirty="0" smtClean="0"/>
              <a:t>source of waste generation, collection, sorting and recycling systems.</a:t>
            </a:r>
          </a:p>
          <a:p>
            <a:r>
              <a:rPr lang="en-GB" dirty="0" smtClean="0"/>
              <a:t>– Create policy framework for public private partnership to accelerate the implementation of</a:t>
            </a:r>
          </a:p>
          <a:p>
            <a:r>
              <a:rPr lang="en-GB" dirty="0" smtClean="0"/>
              <a:t>solar PV and waste-to-energy projects.</a:t>
            </a:r>
          </a:p>
          <a:p>
            <a:r>
              <a:rPr lang="en-GB" dirty="0" smtClean="0"/>
              <a:t>■ Priority Initiative 3: Raise Awareness and Promote Human Capacity Development</a:t>
            </a:r>
          </a:p>
          <a:p>
            <a:r>
              <a:rPr lang="en-GB" dirty="0" smtClean="0"/>
              <a:t>– Carry out public awareness programs through roadshows, forums, exhibitions to increase</a:t>
            </a:r>
          </a:p>
          <a:p>
            <a:r>
              <a:rPr lang="en-GB" dirty="0" smtClean="0"/>
              <a:t>the awareness concerning renewable energy.</a:t>
            </a:r>
          </a:p>
          <a:p>
            <a:r>
              <a:rPr lang="en-GB" dirty="0" smtClean="0"/>
              <a:t>– To utilise </a:t>
            </a:r>
            <a:r>
              <a:rPr lang="en-GB" dirty="0" err="1" smtClean="0"/>
              <a:t>Tenaga</a:t>
            </a:r>
            <a:r>
              <a:rPr lang="en-GB" dirty="0" smtClean="0"/>
              <a:t> </a:t>
            </a:r>
            <a:r>
              <a:rPr lang="en-GB" dirty="0" err="1" smtClean="0"/>
              <a:t>Suria</a:t>
            </a:r>
            <a:r>
              <a:rPr lang="en-GB" dirty="0" smtClean="0"/>
              <a:t> Brunei (TSB) as a training facility for best practice project development</a:t>
            </a:r>
          </a:p>
          <a:p>
            <a:r>
              <a:rPr lang="en-GB" dirty="0" smtClean="0"/>
              <a:t>to stimulate replication and scale up solar PV investments.</a:t>
            </a:r>
          </a:p>
          <a:p>
            <a:r>
              <a:rPr lang="en-GB" dirty="0" smtClean="0"/>
              <a:t>– Strengthen higher learning institutions and industry stakeholders in promoting renewable</a:t>
            </a:r>
          </a:p>
          <a:p>
            <a:r>
              <a:rPr lang="en-GB" dirty="0" smtClean="0"/>
              <a:t>energy education, capacity building and entrepreneurships.</a:t>
            </a:r>
          </a:p>
          <a:p>
            <a:r>
              <a:rPr lang="en-GB" dirty="0" smtClean="0"/>
              <a:t>■ Priority Initiative 4: Support Research, Development and Demonstration (RD&amp;D) and Technology</a:t>
            </a:r>
          </a:p>
          <a:p>
            <a:r>
              <a:rPr lang="en-GB" dirty="0" smtClean="0"/>
              <a:t>Transfer</a:t>
            </a:r>
          </a:p>
          <a:p>
            <a:r>
              <a:rPr lang="en-GB" dirty="0" smtClean="0"/>
              <a:t>– Promote RD&amp;D of RE Technologies that have potential for commercialisation in the country</a:t>
            </a:r>
          </a:p>
          <a:p>
            <a:r>
              <a:rPr lang="en-GB" dirty="0" smtClean="0"/>
              <a:t>and for exports.</a:t>
            </a:r>
          </a:p>
          <a:p>
            <a:r>
              <a:rPr lang="en-GB" dirty="0" smtClean="0"/>
              <a:t>– Promote transfer of technologies and facilitate linkage between international research</a:t>
            </a:r>
          </a:p>
          <a:p>
            <a:r>
              <a:rPr lang="en-GB" dirty="0" smtClean="0"/>
              <a:t>institutions and private companies and local entities.</a:t>
            </a:r>
            <a:endParaRPr lang="en-GB" dirty="0"/>
          </a:p>
        </p:txBody>
      </p:sp>
      <p:sp>
        <p:nvSpPr>
          <p:cNvPr id="4" name="Slide Number Placeholder 3"/>
          <p:cNvSpPr>
            <a:spLocks noGrp="1"/>
          </p:cNvSpPr>
          <p:nvPr>
            <p:ph type="sldNum" sz="quarter" idx="10"/>
          </p:nvPr>
        </p:nvSpPr>
        <p:spPr/>
        <p:txBody>
          <a:bodyPr/>
          <a:lstStyle/>
          <a:p>
            <a:fld id="{B5926BBF-E33D-412F-9735-B204E105469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511381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B68DE4-3DA9-40DD-9968-0B210C60BE13}"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5324-AA3F-4EA5-B6D7-35136F37974B}" type="slidenum">
              <a:rPr lang="en-US" smtClean="0"/>
              <a:t>‹#›</a:t>
            </a:fld>
            <a:endParaRPr lang="en-US"/>
          </a:p>
        </p:txBody>
      </p:sp>
    </p:spTree>
    <p:extLst>
      <p:ext uri="{BB962C8B-B14F-4D97-AF65-F5344CB8AC3E}">
        <p14:creationId xmlns:p14="http://schemas.microsoft.com/office/powerpoint/2010/main" val="3878827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B68DE4-3DA9-40DD-9968-0B210C60BE13}"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5324-AA3F-4EA5-B6D7-35136F37974B}" type="slidenum">
              <a:rPr lang="en-US" smtClean="0"/>
              <a:t>‹#›</a:t>
            </a:fld>
            <a:endParaRPr lang="en-US"/>
          </a:p>
        </p:txBody>
      </p:sp>
    </p:spTree>
    <p:extLst>
      <p:ext uri="{BB962C8B-B14F-4D97-AF65-F5344CB8AC3E}">
        <p14:creationId xmlns:p14="http://schemas.microsoft.com/office/powerpoint/2010/main" val="1113496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B68DE4-3DA9-40DD-9968-0B210C60BE13}"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5324-AA3F-4EA5-B6D7-35136F37974B}" type="slidenum">
              <a:rPr lang="en-US" smtClean="0"/>
              <a:t>‹#›</a:t>
            </a:fld>
            <a:endParaRPr lang="en-US"/>
          </a:p>
        </p:txBody>
      </p:sp>
    </p:spTree>
    <p:extLst>
      <p:ext uri="{BB962C8B-B14F-4D97-AF65-F5344CB8AC3E}">
        <p14:creationId xmlns:p14="http://schemas.microsoft.com/office/powerpoint/2010/main" val="295056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0604B25-6BDA-4F59-8314-2CC576C2899E}" type="datetimeFigureOut">
              <a:rPr lang="en-US" smtClean="0"/>
              <a:pPr/>
              <a:t>4/8/2015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BAF3401-A899-4CDA-A486-A90DA2F5EC4E}" type="slidenum">
              <a:rPr lang="en-US" smtClean="0">
                <a:solidFill>
                  <a:srgbClr val="94C600"/>
                </a:solidFill>
              </a:rPr>
              <a:pPr/>
              <a:t>‹#›</a:t>
            </a:fld>
            <a:endParaRPr lang="en-US">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87386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604B25-6BDA-4F59-8314-2CC576C2899E}"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DBAF3401-A899-4CDA-A486-A90DA2F5EC4E}" type="slidenum">
              <a:rPr lang="en-US" smtClean="0"/>
              <a:pPr/>
              <a:t>‹#›</a:t>
            </a:fld>
            <a:endParaRPr lang="en-US"/>
          </a:p>
        </p:txBody>
      </p:sp>
    </p:spTree>
    <p:extLst>
      <p:ext uri="{BB962C8B-B14F-4D97-AF65-F5344CB8AC3E}">
        <p14:creationId xmlns:p14="http://schemas.microsoft.com/office/powerpoint/2010/main" val="567152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604B25-6BDA-4F59-8314-2CC576C2899E}"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DBAF3401-A899-4CDA-A486-A90DA2F5EC4E}" type="slidenum">
              <a:rPr lang="en-US" smtClean="0"/>
              <a:pPr/>
              <a:t>‹#›</a:t>
            </a:fld>
            <a:endParaRPr lang="en-US"/>
          </a:p>
        </p:txBody>
      </p:sp>
    </p:spTree>
    <p:extLst>
      <p:ext uri="{BB962C8B-B14F-4D97-AF65-F5344CB8AC3E}">
        <p14:creationId xmlns:p14="http://schemas.microsoft.com/office/powerpoint/2010/main" val="3999652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5"/>
          <p:cNvSpPr>
            <a:spLocks noGrp="1"/>
          </p:cNvSpPr>
          <p:nvPr>
            <p:ph type="ftr" sz="quarter" idx="11"/>
          </p:nvPr>
        </p:nvSpPr>
        <p:spPr/>
        <p:txBody>
          <a:bodyPr/>
          <a:lstStyle/>
          <a:p>
            <a:endParaRPr lang="en-US">
              <a:solidFill>
                <a:srgbClr val="94C600"/>
              </a:solidFill>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Box 2"/>
          <p:cNvSpPr txBox="1"/>
          <p:nvPr userDrawn="1"/>
        </p:nvSpPr>
        <p:spPr>
          <a:xfrm>
            <a:off x="4724400" y="87868"/>
            <a:ext cx="3505200" cy="276999"/>
          </a:xfrm>
          <a:prstGeom prst="rect">
            <a:avLst/>
          </a:prstGeom>
          <a:noFill/>
        </p:spPr>
        <p:txBody>
          <a:bodyPr wrap="square" rtlCol="0">
            <a:spAutoFit/>
          </a:bodyPr>
          <a:lstStyle/>
          <a:p>
            <a:r>
              <a:rPr lang="en-US" sz="1200" b="1" dirty="0" smtClean="0">
                <a:solidFill>
                  <a:srgbClr val="94C600">
                    <a:lumMod val="20000"/>
                    <a:lumOff val="80000"/>
                  </a:srgbClr>
                </a:solidFill>
              </a:rPr>
              <a:t>RENEWABLE ENERGY IN BRUNEI DARUSSALAM</a:t>
            </a:r>
            <a:endParaRPr lang="en-US" sz="1200" b="1" dirty="0">
              <a:solidFill>
                <a:srgbClr val="94C600">
                  <a:lumMod val="20000"/>
                  <a:lumOff val="80000"/>
                </a:srgbClr>
              </a:solidFill>
            </a:endParaRPr>
          </a:p>
        </p:txBody>
      </p:sp>
    </p:spTree>
    <p:extLst>
      <p:ext uri="{BB962C8B-B14F-4D97-AF65-F5344CB8AC3E}">
        <p14:creationId xmlns:p14="http://schemas.microsoft.com/office/powerpoint/2010/main" val="16644480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604B25-6BDA-4F59-8314-2CC576C2899E}" type="datetimeFigureOut">
              <a:rPr lang="en-US" smtClean="0"/>
              <a:pPr/>
              <a:t>4/8/2015</a:t>
            </a:fld>
            <a:endParaRPr lang="en-US"/>
          </a:p>
        </p:txBody>
      </p:sp>
      <p:sp>
        <p:nvSpPr>
          <p:cNvPr id="8" name="Footer Placeholder 7"/>
          <p:cNvSpPr>
            <a:spLocks noGrp="1"/>
          </p:cNvSpPr>
          <p:nvPr>
            <p:ph type="ftr" sz="quarter" idx="11"/>
          </p:nvPr>
        </p:nvSpPr>
        <p:spPr/>
        <p:txBody>
          <a:bodyPr/>
          <a:lstStyle/>
          <a:p>
            <a:endParaRPr lang="en-US">
              <a:solidFill>
                <a:srgbClr val="94C600"/>
              </a:solidFill>
            </a:endParaRPr>
          </a:p>
        </p:txBody>
      </p:sp>
      <p:sp>
        <p:nvSpPr>
          <p:cNvPr id="9" name="Slide Number Placeholder 8"/>
          <p:cNvSpPr>
            <a:spLocks noGrp="1"/>
          </p:cNvSpPr>
          <p:nvPr>
            <p:ph type="sldNum" sz="quarter" idx="12"/>
          </p:nvPr>
        </p:nvSpPr>
        <p:spPr/>
        <p:txBody>
          <a:bodyPr/>
          <a:lstStyle/>
          <a:p>
            <a:fld id="{DBAF3401-A899-4CDA-A486-A90DA2F5EC4E}" type="slidenum">
              <a:rPr lang="en-US" smtClean="0"/>
              <a:pPr/>
              <a:t>‹#›</a:t>
            </a:fld>
            <a:endParaRPr lang="en-US"/>
          </a:p>
        </p:txBody>
      </p:sp>
    </p:spTree>
    <p:extLst>
      <p:ext uri="{BB962C8B-B14F-4D97-AF65-F5344CB8AC3E}">
        <p14:creationId xmlns:p14="http://schemas.microsoft.com/office/powerpoint/2010/main" val="693099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604B25-6BDA-4F59-8314-2CC576C2899E}" type="datetimeFigureOut">
              <a:rPr lang="en-US" smtClean="0"/>
              <a:pPr/>
              <a:t>4/8/2015</a:t>
            </a:fld>
            <a:endParaRPr lang="en-US"/>
          </a:p>
        </p:txBody>
      </p:sp>
      <p:sp>
        <p:nvSpPr>
          <p:cNvPr id="4" name="Footer Placeholder 3"/>
          <p:cNvSpPr>
            <a:spLocks noGrp="1"/>
          </p:cNvSpPr>
          <p:nvPr>
            <p:ph type="ftr" sz="quarter" idx="11"/>
          </p:nvPr>
        </p:nvSpPr>
        <p:spPr/>
        <p:txBody>
          <a:bodyPr/>
          <a:lstStyle/>
          <a:p>
            <a:endParaRPr lang="en-US">
              <a:solidFill>
                <a:srgbClr val="94C600"/>
              </a:solidFill>
            </a:endParaRPr>
          </a:p>
        </p:txBody>
      </p:sp>
      <p:sp>
        <p:nvSpPr>
          <p:cNvPr id="5" name="Slide Number Placeholder 4"/>
          <p:cNvSpPr>
            <a:spLocks noGrp="1"/>
          </p:cNvSpPr>
          <p:nvPr>
            <p:ph type="sldNum" sz="quarter" idx="12"/>
          </p:nvPr>
        </p:nvSpPr>
        <p:spPr/>
        <p:txBody>
          <a:bodyPr/>
          <a:lstStyle/>
          <a:p>
            <a:fld id="{DBAF3401-A899-4CDA-A486-A90DA2F5EC4E}" type="slidenum">
              <a:rPr lang="en-US" smtClean="0"/>
              <a:pPr/>
              <a:t>‹#›</a:t>
            </a:fld>
            <a:endParaRPr lang="en-US"/>
          </a:p>
        </p:txBody>
      </p:sp>
    </p:spTree>
    <p:extLst>
      <p:ext uri="{BB962C8B-B14F-4D97-AF65-F5344CB8AC3E}">
        <p14:creationId xmlns:p14="http://schemas.microsoft.com/office/powerpoint/2010/main" val="4137331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604B25-6BDA-4F59-8314-2CC576C2899E}" type="datetimeFigureOut">
              <a:rPr lang="en-US" smtClean="0"/>
              <a:pPr/>
              <a:t>4/8/2015</a:t>
            </a:fld>
            <a:endParaRPr lang="en-US"/>
          </a:p>
        </p:txBody>
      </p:sp>
      <p:sp>
        <p:nvSpPr>
          <p:cNvPr id="3" name="Footer Placeholder 2"/>
          <p:cNvSpPr>
            <a:spLocks noGrp="1"/>
          </p:cNvSpPr>
          <p:nvPr>
            <p:ph type="ftr" sz="quarter" idx="11"/>
          </p:nvPr>
        </p:nvSpPr>
        <p:spPr/>
        <p:txBody>
          <a:bodyPr/>
          <a:lstStyle/>
          <a:p>
            <a:endParaRPr lang="en-US">
              <a:solidFill>
                <a:srgbClr val="94C600"/>
              </a:solidFill>
            </a:endParaRPr>
          </a:p>
        </p:txBody>
      </p:sp>
      <p:sp>
        <p:nvSpPr>
          <p:cNvPr id="4" name="Slide Number Placeholder 3"/>
          <p:cNvSpPr>
            <a:spLocks noGrp="1"/>
          </p:cNvSpPr>
          <p:nvPr>
            <p:ph type="sldNum" sz="quarter" idx="12"/>
          </p:nvPr>
        </p:nvSpPr>
        <p:spPr/>
        <p:txBody>
          <a:bodyPr/>
          <a:lstStyle/>
          <a:p>
            <a:fld id="{DBAF3401-A899-4CDA-A486-A90DA2F5EC4E}" type="slidenum">
              <a:rPr lang="en-US" smtClean="0"/>
              <a:pPr/>
              <a:t>‹#›</a:t>
            </a:fld>
            <a:endParaRPr lang="en-US"/>
          </a:p>
        </p:txBody>
      </p:sp>
    </p:spTree>
    <p:extLst>
      <p:ext uri="{BB962C8B-B14F-4D97-AF65-F5344CB8AC3E}">
        <p14:creationId xmlns:p14="http://schemas.microsoft.com/office/powerpoint/2010/main" val="3897246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50604B25-6BDA-4F59-8314-2CC576C2899E}" type="datetimeFigureOut">
              <a:rPr lang="en-US" smtClean="0"/>
              <a:pPr/>
              <a:t>4/8/2015</a:t>
            </a:fld>
            <a:endParaRPr lang="en-US"/>
          </a:p>
        </p:txBody>
      </p:sp>
      <p:sp>
        <p:nvSpPr>
          <p:cNvPr id="7" name="Slide Number Placeholder 6"/>
          <p:cNvSpPr>
            <a:spLocks noGrp="1"/>
          </p:cNvSpPr>
          <p:nvPr>
            <p:ph type="sldNum" sz="quarter" idx="12"/>
          </p:nvPr>
        </p:nvSpPr>
        <p:spPr/>
        <p:txBody>
          <a:bodyPr/>
          <a:lstStyle/>
          <a:p>
            <a:fld id="{DBAF3401-A899-4CDA-A486-A90DA2F5EC4E}"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763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B68DE4-3DA9-40DD-9968-0B210C60BE13}"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5324-AA3F-4EA5-B6D7-35136F37974B}" type="slidenum">
              <a:rPr lang="en-US" smtClean="0"/>
              <a:t>‹#›</a:t>
            </a:fld>
            <a:endParaRPr lang="en-US"/>
          </a:p>
        </p:txBody>
      </p:sp>
    </p:spTree>
    <p:extLst>
      <p:ext uri="{BB962C8B-B14F-4D97-AF65-F5344CB8AC3E}">
        <p14:creationId xmlns:p14="http://schemas.microsoft.com/office/powerpoint/2010/main" val="4146519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604B25-6BDA-4F59-8314-2CC576C2899E}" type="datetimeFigureOut">
              <a:rPr lang="en-US" smtClean="0"/>
              <a:pPr/>
              <a:t>4/8/2015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94C600"/>
              </a:solidFill>
            </a:endParaRPr>
          </a:p>
        </p:txBody>
      </p:sp>
      <p:sp>
        <p:nvSpPr>
          <p:cNvPr id="7" name="Slide Number Placeholder 6"/>
          <p:cNvSpPr>
            <a:spLocks noGrp="1"/>
          </p:cNvSpPr>
          <p:nvPr>
            <p:ph type="sldNum" sz="quarter" idx="12"/>
          </p:nvPr>
        </p:nvSpPr>
        <p:spPr/>
        <p:txBody>
          <a:bodyPr/>
          <a:lstStyle/>
          <a:p>
            <a:fld id="{DBAF3401-A899-4CDA-A486-A90DA2F5EC4E}" type="slidenum">
              <a:rPr lang="en-US" smtClean="0"/>
              <a:pPr/>
              <a:t>‹#›</a:t>
            </a:fld>
            <a:endParaRPr lang="en-US"/>
          </a:p>
        </p:txBody>
      </p:sp>
    </p:spTree>
    <p:extLst>
      <p:ext uri="{BB962C8B-B14F-4D97-AF65-F5344CB8AC3E}">
        <p14:creationId xmlns:p14="http://schemas.microsoft.com/office/powerpoint/2010/main" val="3816263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04B25-6BDA-4F59-8314-2CC576C2899E}"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DBAF3401-A899-4CDA-A486-A90DA2F5EC4E}" type="slidenum">
              <a:rPr lang="en-US" smtClean="0"/>
              <a:pPr/>
              <a:t>‹#›</a:t>
            </a:fld>
            <a:endParaRPr lang="en-US"/>
          </a:p>
        </p:txBody>
      </p:sp>
    </p:spTree>
    <p:extLst>
      <p:ext uri="{BB962C8B-B14F-4D97-AF65-F5344CB8AC3E}">
        <p14:creationId xmlns:p14="http://schemas.microsoft.com/office/powerpoint/2010/main" val="2176858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604B25-6BDA-4F59-8314-2CC576C2899E}" type="datetimeFigureOut">
              <a:rPr lang="en-US" smtClean="0"/>
              <a:pPr/>
              <a:t>4/8/2015</a:t>
            </a:fld>
            <a:endParaRPr lang="en-US"/>
          </a:p>
        </p:txBody>
      </p:sp>
      <p:sp>
        <p:nvSpPr>
          <p:cNvPr id="5" name="Footer Placeholder 4"/>
          <p:cNvSpPr>
            <a:spLocks noGrp="1"/>
          </p:cNvSpPr>
          <p:nvPr>
            <p:ph type="ftr" sz="quarter" idx="11"/>
          </p:nvPr>
        </p:nvSpPr>
        <p:spPr/>
        <p:txBody>
          <a:bodyPr/>
          <a:lstStyle/>
          <a:p>
            <a:endParaRPr lang="en-US">
              <a:solidFill>
                <a:srgbClr val="94C600"/>
              </a:solidFill>
            </a:endParaRPr>
          </a:p>
        </p:txBody>
      </p:sp>
      <p:sp>
        <p:nvSpPr>
          <p:cNvPr id="6" name="Slide Number Placeholder 5"/>
          <p:cNvSpPr>
            <a:spLocks noGrp="1"/>
          </p:cNvSpPr>
          <p:nvPr>
            <p:ph type="sldNum" sz="quarter" idx="12"/>
          </p:nvPr>
        </p:nvSpPr>
        <p:spPr/>
        <p:txBody>
          <a:bodyPr/>
          <a:lstStyle/>
          <a:p>
            <a:fld id="{DBAF3401-A899-4CDA-A486-A90DA2F5EC4E}" type="slidenum">
              <a:rPr lang="en-US" smtClean="0"/>
              <a:pPr/>
              <a:t>‹#›</a:t>
            </a:fld>
            <a:endParaRPr lang="en-US"/>
          </a:p>
        </p:txBody>
      </p:sp>
    </p:spTree>
    <p:extLst>
      <p:ext uri="{BB962C8B-B14F-4D97-AF65-F5344CB8AC3E}">
        <p14:creationId xmlns:p14="http://schemas.microsoft.com/office/powerpoint/2010/main" val="189073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68DE4-3DA9-40DD-9968-0B210C60BE13}" type="datetimeFigureOut">
              <a:rPr lang="en-US" smtClean="0"/>
              <a:t>4/8/2015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15324-AA3F-4EA5-B6D7-35136F37974B}" type="slidenum">
              <a:rPr lang="en-US" smtClean="0"/>
              <a:t>‹#›</a:t>
            </a:fld>
            <a:endParaRPr lang="en-US"/>
          </a:p>
        </p:txBody>
      </p:sp>
    </p:spTree>
    <p:extLst>
      <p:ext uri="{BB962C8B-B14F-4D97-AF65-F5344CB8AC3E}">
        <p14:creationId xmlns:p14="http://schemas.microsoft.com/office/powerpoint/2010/main" val="155196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B68DE4-3DA9-40DD-9968-0B210C60BE13}"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5324-AA3F-4EA5-B6D7-35136F37974B}" type="slidenum">
              <a:rPr lang="en-US" smtClean="0"/>
              <a:t>‹#›</a:t>
            </a:fld>
            <a:endParaRPr lang="en-US"/>
          </a:p>
        </p:txBody>
      </p:sp>
    </p:spTree>
    <p:extLst>
      <p:ext uri="{BB962C8B-B14F-4D97-AF65-F5344CB8AC3E}">
        <p14:creationId xmlns:p14="http://schemas.microsoft.com/office/powerpoint/2010/main" val="239739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B68DE4-3DA9-40DD-9968-0B210C60BE13}" type="datetimeFigureOut">
              <a:rPr lang="en-US" smtClean="0"/>
              <a:t>4/8/2015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15324-AA3F-4EA5-B6D7-35136F37974B}" type="slidenum">
              <a:rPr lang="en-US" smtClean="0"/>
              <a:t>‹#›</a:t>
            </a:fld>
            <a:endParaRPr lang="en-US"/>
          </a:p>
        </p:txBody>
      </p:sp>
    </p:spTree>
    <p:extLst>
      <p:ext uri="{BB962C8B-B14F-4D97-AF65-F5344CB8AC3E}">
        <p14:creationId xmlns:p14="http://schemas.microsoft.com/office/powerpoint/2010/main" val="120825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B68DE4-3DA9-40DD-9968-0B210C60BE13}" type="datetimeFigureOut">
              <a:rPr lang="en-US" smtClean="0"/>
              <a:t>4/8/2015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15324-AA3F-4EA5-B6D7-35136F37974B}" type="slidenum">
              <a:rPr lang="en-US" smtClean="0"/>
              <a:t>‹#›</a:t>
            </a:fld>
            <a:endParaRPr lang="en-US"/>
          </a:p>
        </p:txBody>
      </p:sp>
    </p:spTree>
    <p:extLst>
      <p:ext uri="{BB962C8B-B14F-4D97-AF65-F5344CB8AC3E}">
        <p14:creationId xmlns:p14="http://schemas.microsoft.com/office/powerpoint/2010/main" val="3973020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68DE4-3DA9-40DD-9968-0B210C60BE13}" type="datetimeFigureOut">
              <a:rPr lang="en-US" smtClean="0"/>
              <a:t>4/8/2015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15324-AA3F-4EA5-B6D7-35136F37974B}" type="slidenum">
              <a:rPr lang="en-US" smtClean="0"/>
              <a:t>‹#›</a:t>
            </a:fld>
            <a:endParaRPr lang="en-US"/>
          </a:p>
        </p:txBody>
      </p:sp>
      <p:sp>
        <p:nvSpPr>
          <p:cNvPr id="5" name="Rectangle 37"/>
          <p:cNvSpPr>
            <a:spLocks noChangeArrowheads="1"/>
          </p:cNvSpPr>
          <p:nvPr userDrawn="1"/>
        </p:nvSpPr>
        <p:spPr bwMode="auto">
          <a:xfrm>
            <a:off x="0" y="6242050"/>
            <a:ext cx="9144000" cy="615950"/>
          </a:xfrm>
          <a:prstGeom prst="rect">
            <a:avLst/>
          </a:prstGeom>
          <a:solidFill>
            <a:srgbClr val="FFFFCC"/>
          </a:solidFill>
          <a:ln w="9525">
            <a:noFill/>
            <a:miter lim="800000"/>
            <a:headEnd/>
            <a:tailEnd/>
          </a:ln>
          <a:effectLst/>
        </p:spPr>
        <p:txBody>
          <a:bodyPr wrap="none" anchor="ctr"/>
          <a:lstStyle/>
          <a:p>
            <a:pPr>
              <a:defRPr/>
            </a:pPr>
            <a:endParaRPr lang="en-GB">
              <a:cs typeface="+mn-cs"/>
            </a:endParaRPr>
          </a:p>
        </p:txBody>
      </p:sp>
      <p:sp>
        <p:nvSpPr>
          <p:cNvPr id="8" name="TextBox 7"/>
          <p:cNvSpPr txBox="1"/>
          <p:nvPr userDrawn="1"/>
        </p:nvSpPr>
        <p:spPr>
          <a:xfrm>
            <a:off x="2742557" y="6375267"/>
            <a:ext cx="3980578" cy="415498"/>
          </a:xfrm>
          <a:prstGeom prst="rect">
            <a:avLst/>
          </a:prstGeom>
          <a:noFill/>
        </p:spPr>
        <p:txBody>
          <a:bodyPr wrap="none" rtlCol="0">
            <a:spAutoFit/>
          </a:bodyPr>
          <a:lstStyle/>
          <a:p>
            <a:pPr algn="ctr"/>
            <a:r>
              <a:rPr lang="en-US" sz="1000" b="1" dirty="0" smtClean="0">
                <a:latin typeface="Rockwell Extra Bold" pitchFamily="18" charset="0"/>
              </a:rPr>
              <a:t>ENERGY DEPARTMENT, PRIME MINISTER’S OFFICE</a:t>
            </a:r>
          </a:p>
          <a:p>
            <a:pPr algn="ctr"/>
            <a:r>
              <a:rPr lang="en-US" sz="1100" b="1" dirty="0" smtClean="0">
                <a:latin typeface="Rockwell Extra Bold" pitchFamily="18" charset="0"/>
              </a:rPr>
              <a:t>BRUNEI DARUSSALAM</a:t>
            </a:r>
            <a:endParaRPr lang="en-US" sz="1100" b="1" dirty="0">
              <a:latin typeface="Rockwell Extra Bold" pitchFamily="18" charset="0"/>
            </a:endParaRPr>
          </a:p>
        </p:txBody>
      </p:sp>
    </p:spTree>
    <p:extLst>
      <p:ext uri="{BB962C8B-B14F-4D97-AF65-F5344CB8AC3E}">
        <p14:creationId xmlns:p14="http://schemas.microsoft.com/office/powerpoint/2010/main" val="2548847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68DE4-3DA9-40DD-9968-0B210C60BE13}"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5324-AA3F-4EA5-B6D7-35136F37974B}" type="slidenum">
              <a:rPr lang="en-US" smtClean="0"/>
              <a:t>‹#›</a:t>
            </a:fld>
            <a:endParaRPr lang="en-US"/>
          </a:p>
        </p:txBody>
      </p:sp>
    </p:spTree>
    <p:extLst>
      <p:ext uri="{BB962C8B-B14F-4D97-AF65-F5344CB8AC3E}">
        <p14:creationId xmlns:p14="http://schemas.microsoft.com/office/powerpoint/2010/main" val="1462945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68DE4-3DA9-40DD-9968-0B210C60BE13}" type="datetimeFigureOut">
              <a:rPr lang="en-US" smtClean="0"/>
              <a:t>4/8/2015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15324-AA3F-4EA5-B6D7-35136F37974B}" type="slidenum">
              <a:rPr lang="en-US" smtClean="0"/>
              <a:t>‹#›</a:t>
            </a:fld>
            <a:endParaRPr lang="en-US"/>
          </a:p>
        </p:txBody>
      </p:sp>
    </p:spTree>
    <p:extLst>
      <p:ext uri="{BB962C8B-B14F-4D97-AF65-F5344CB8AC3E}">
        <p14:creationId xmlns:p14="http://schemas.microsoft.com/office/powerpoint/2010/main" val="402307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68DE4-3DA9-40DD-9968-0B210C60BE13}" type="datetimeFigureOut">
              <a:rPr lang="en-US" smtClean="0"/>
              <a:t>4/8/2015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15324-AA3F-4EA5-B6D7-35136F37974B}" type="slidenum">
              <a:rPr lang="en-US" smtClean="0"/>
              <a:t>‹#›</a:t>
            </a:fld>
            <a:endParaRPr lang="en-US"/>
          </a:p>
        </p:txBody>
      </p:sp>
    </p:spTree>
    <p:extLst>
      <p:ext uri="{BB962C8B-B14F-4D97-AF65-F5344CB8AC3E}">
        <p14:creationId xmlns:p14="http://schemas.microsoft.com/office/powerpoint/2010/main" val="3564953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0604B25-6BDA-4F59-8314-2CC576C2899E}" type="datetimeFigureOut">
              <a:rPr lang="en-US" smtClean="0"/>
              <a:pPr/>
              <a:t>4/8/2015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BAF3401-A899-4CDA-A486-A90DA2F5EC4E}" type="slidenum">
              <a:rPr lang="en-US" smtClean="0"/>
              <a:pPr/>
              <a:t>‹#›</a:t>
            </a:fld>
            <a:endParaRPr lang="en-US"/>
          </a:p>
        </p:txBody>
      </p:sp>
    </p:spTree>
    <p:extLst>
      <p:ext uri="{BB962C8B-B14F-4D97-AF65-F5344CB8AC3E}">
        <p14:creationId xmlns:p14="http://schemas.microsoft.com/office/powerpoint/2010/main" val="1547684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60070" y="4953000"/>
            <a:ext cx="331713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 name="Subtitle 2"/>
          <p:cNvSpPr>
            <a:spLocks noGrp="1"/>
          </p:cNvSpPr>
          <p:nvPr>
            <p:ph type="subTitle" idx="1"/>
          </p:nvPr>
        </p:nvSpPr>
        <p:spPr>
          <a:xfrm>
            <a:off x="4724400" y="4953000"/>
            <a:ext cx="3309803" cy="914400"/>
          </a:xfrm>
        </p:spPr>
        <p:txBody>
          <a:bodyPr>
            <a:noAutofit/>
          </a:bodyPr>
          <a:lstStyle/>
          <a:p>
            <a:pPr algn="ctr"/>
            <a:r>
              <a:rPr lang="en-US" sz="1100" b="1" i="1" dirty="0" smtClean="0">
                <a:solidFill>
                  <a:schemeClr val="tx1"/>
                </a:solidFill>
                <a:latin typeface="Book Antiqua" panose="02040602050305030304" pitchFamily="18" charset="0"/>
              </a:rPr>
              <a:t>Sustainable Energy Division,</a:t>
            </a:r>
          </a:p>
          <a:p>
            <a:pPr algn="ctr"/>
            <a:r>
              <a:rPr lang="en-US" sz="1100" b="1" i="1" dirty="0" smtClean="0">
                <a:solidFill>
                  <a:schemeClr val="tx1"/>
                </a:solidFill>
                <a:latin typeface="Book Antiqua" panose="02040602050305030304" pitchFamily="18" charset="0"/>
              </a:rPr>
              <a:t>Energy Department,</a:t>
            </a:r>
          </a:p>
          <a:p>
            <a:pPr algn="ctr"/>
            <a:r>
              <a:rPr lang="en-US" sz="1100" b="1" i="1" dirty="0" smtClean="0">
                <a:solidFill>
                  <a:schemeClr val="tx1"/>
                </a:solidFill>
                <a:latin typeface="Book Antiqua" panose="02040602050305030304" pitchFamily="18" charset="0"/>
              </a:rPr>
              <a:t>Prime Minister’s Office</a:t>
            </a:r>
          </a:p>
          <a:p>
            <a:pPr algn="ctr"/>
            <a:r>
              <a:rPr lang="en-US" sz="1100" b="1" i="1" dirty="0" smtClean="0">
                <a:solidFill>
                  <a:schemeClr val="tx1"/>
                </a:solidFill>
                <a:latin typeface="Book Antiqua" panose="02040602050305030304" pitchFamily="18" charset="0"/>
              </a:rPr>
              <a:t>Brunei Darussalam</a:t>
            </a:r>
            <a:endParaRPr lang="en-US" sz="1100" b="1" i="1" dirty="0">
              <a:solidFill>
                <a:schemeClr val="tx1"/>
              </a:solidFill>
              <a:latin typeface="Book Antiqua" panose="02040602050305030304" pitchFamily="18" charset="0"/>
            </a:endParaRPr>
          </a:p>
        </p:txBody>
      </p:sp>
      <p:pic>
        <p:nvPicPr>
          <p:cNvPr id="5" name="Picture 4" descr="Your Logo"/>
          <p:cNvPicPr>
            <a:picLocks noChangeAspect="1" noChangeArrowheads="1"/>
          </p:cNvPicPr>
          <p:nvPr/>
        </p:nvPicPr>
        <p:blipFill rotWithShape="1">
          <a:blip r:embed="rId2">
            <a:extLst>
              <a:ext uri="{28A0092B-C50C-407E-A947-70E740481C1C}">
                <a14:useLocalDpi xmlns:a14="http://schemas.microsoft.com/office/drawing/2010/main" val="0"/>
              </a:ext>
            </a:extLst>
          </a:blip>
          <a:srcRect l="22631"/>
          <a:stretch/>
        </p:blipFill>
        <p:spPr bwMode="auto">
          <a:xfrm>
            <a:off x="4760070" y="1382028"/>
            <a:ext cx="346953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78317" r="79869"/>
          <a:stretch/>
        </p:blipFill>
        <p:spPr>
          <a:xfrm>
            <a:off x="1106665" y="-9942"/>
            <a:ext cx="2350910" cy="1791164"/>
          </a:xfrm>
          <a:prstGeom prst="rect">
            <a:avLst/>
          </a:prstGeom>
          <a:effectLst>
            <a:softEdge rad="165100"/>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5926" t="23074" r="50617" b="57220"/>
          <a:stretch/>
        </p:blipFill>
        <p:spPr>
          <a:xfrm>
            <a:off x="1137163" y="3256396"/>
            <a:ext cx="2289914" cy="1360712"/>
          </a:xfrm>
          <a:prstGeom prst="rect">
            <a:avLst/>
          </a:prstGeom>
          <a:effectLst>
            <a:softEdge rad="101600"/>
          </a:effec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6665" y="4590497"/>
            <a:ext cx="2267503" cy="2267503"/>
          </a:xfrm>
          <a:prstGeom prst="rect">
            <a:avLst/>
          </a:prstGeom>
          <a:effectLst>
            <a:softEdge rad="101600"/>
          </a:effec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7640" y="1684959"/>
            <a:ext cx="2377560" cy="1667841"/>
          </a:xfrm>
          <a:prstGeom prst="rect">
            <a:avLst/>
          </a:prstGeom>
          <a:effectLst>
            <a:softEdge rad="177800"/>
          </a:effectLst>
        </p:spPr>
      </p:pic>
      <p:sp>
        <p:nvSpPr>
          <p:cNvPr id="12" name="Rectangle 11"/>
          <p:cNvSpPr/>
          <p:nvPr/>
        </p:nvSpPr>
        <p:spPr>
          <a:xfrm>
            <a:off x="4572000" y="2542282"/>
            <a:ext cx="3657600" cy="2154436"/>
          </a:xfrm>
          <a:prstGeom prst="rect">
            <a:avLst/>
          </a:prstGeom>
        </p:spPr>
        <p:txBody>
          <a:bodyPr wrap="square">
            <a:spAutoFit/>
          </a:bodyPr>
          <a:lstStyle/>
          <a:p>
            <a:pPr lvl="0" algn="ctr">
              <a:defRPr/>
            </a:pPr>
            <a:r>
              <a:rPr lang="en-NZ" sz="1100" b="1" kern="0" dirty="0">
                <a:ea typeface="MS Mincho" panose="02020609040205080304" pitchFamily="49" charset="-128"/>
              </a:rPr>
              <a:t>45</a:t>
            </a:r>
            <a:r>
              <a:rPr lang="en-NZ" sz="1100" b="1" kern="0" baseline="30000" dirty="0">
                <a:ea typeface="MS Mincho" panose="02020609040205080304" pitchFamily="49" charset="-128"/>
              </a:rPr>
              <a:t>th</a:t>
            </a:r>
            <a:r>
              <a:rPr lang="en-NZ" sz="1100" b="1" kern="0" dirty="0">
                <a:ea typeface="MS Mincho" panose="02020609040205080304" pitchFamily="49" charset="-128"/>
              </a:rPr>
              <a:t> Meeting of the APEC Expert Group on Energy Efficiency &amp; Conservation (EGEE&amp;C 45</a:t>
            </a:r>
            <a:r>
              <a:rPr lang="en-NZ" sz="1100" b="1" kern="0" dirty="0" smtClean="0">
                <a:ea typeface="MS Mincho" panose="02020609040205080304" pitchFamily="49" charset="-128"/>
              </a:rPr>
              <a:t>)</a:t>
            </a:r>
          </a:p>
          <a:p>
            <a:pPr lvl="0" algn="ctr">
              <a:defRPr/>
            </a:pPr>
            <a:r>
              <a:rPr lang="en-US" sz="1100" i="1" dirty="0" smtClean="0">
                <a:solidFill>
                  <a:prstClr val="black"/>
                </a:solidFill>
                <a:latin typeface="Century Gothic" pitchFamily="34" charset="0"/>
              </a:rPr>
              <a:t>Singapore: 25-26 March, 2015</a:t>
            </a:r>
            <a:endParaRPr lang="en-US" sz="1100" i="1" dirty="0">
              <a:solidFill>
                <a:prstClr val="black"/>
              </a:solidFill>
              <a:latin typeface="Century Gothic"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effectLst/>
              <a:uLnTx/>
              <a:uFillTx/>
            </a:endParaRPr>
          </a:p>
          <a:p>
            <a:pPr lvl="0" algn="ctr"/>
            <a:r>
              <a:rPr lang="en-US" sz="1200" b="1" i="1" dirty="0" smtClean="0">
                <a:solidFill>
                  <a:prstClr val="black"/>
                </a:solidFill>
                <a:latin typeface="Century Gothic" pitchFamily="34" charset="0"/>
              </a:rPr>
              <a:t>ECONOMY UPDATES</a:t>
            </a:r>
          </a:p>
          <a:p>
            <a:pPr lvl="0" algn="ctr"/>
            <a:r>
              <a:rPr lang="en-US" sz="1000" i="1" dirty="0" smtClean="0">
                <a:solidFill>
                  <a:prstClr val="black"/>
                </a:solidFill>
                <a:latin typeface="Century Gothic" pitchFamily="34" charset="0"/>
              </a:rPr>
              <a:t>Brunei Darussalam</a:t>
            </a:r>
            <a:endParaRPr lang="en-US" sz="1200" b="1" i="1" dirty="0" smtClean="0">
              <a:solidFill>
                <a:prstClr val="black"/>
              </a:solidFill>
              <a:latin typeface="Century Gothic" pitchFamily="34" charset="0"/>
            </a:endParaRPr>
          </a:p>
          <a:p>
            <a:pPr lvl="0" algn="ctr"/>
            <a:endParaRPr lang="en-US" sz="1000" i="1" dirty="0">
              <a:solidFill>
                <a:prstClr val="black"/>
              </a:solidFill>
              <a:latin typeface="Century Gothic" pitchFamily="34" charset="0"/>
            </a:endParaRPr>
          </a:p>
          <a:p>
            <a:pPr lvl="0" algn="ctr"/>
            <a:r>
              <a:rPr lang="en-US" sz="1200" dirty="0" smtClean="0">
                <a:solidFill>
                  <a:prstClr val="black"/>
                </a:solidFill>
                <a:latin typeface="Pristina" pitchFamily="66" charset="0"/>
              </a:rPr>
              <a:t>Presented </a:t>
            </a:r>
            <a:r>
              <a:rPr lang="en-US" sz="1200" dirty="0">
                <a:solidFill>
                  <a:prstClr val="black"/>
                </a:solidFill>
                <a:latin typeface="Pristina" pitchFamily="66" charset="0"/>
              </a:rPr>
              <a:t>by</a:t>
            </a:r>
          </a:p>
          <a:p>
            <a:pPr lvl="0" algn="ctr"/>
            <a:r>
              <a:rPr lang="en-US" sz="1200" b="1" dirty="0" smtClean="0">
                <a:solidFill>
                  <a:prstClr val="black"/>
                </a:solidFill>
                <a:latin typeface="Pristina" pitchFamily="66" charset="0"/>
              </a:rPr>
              <a:t>Abdul Salam Haji Abdul Wahab</a:t>
            </a:r>
            <a:endParaRPr lang="en-US" sz="1200" b="1" dirty="0">
              <a:solidFill>
                <a:prstClr val="black"/>
              </a:solidFill>
              <a:latin typeface="Pristina" pitchFamily="66" charset="0"/>
            </a:endParaRPr>
          </a:p>
          <a:p>
            <a:pPr lvl="0" algn="ctr"/>
            <a:r>
              <a:rPr lang="en-US" sz="1200" dirty="0">
                <a:solidFill>
                  <a:prstClr val="black"/>
                </a:solidFill>
                <a:latin typeface="Pristina" pitchFamily="66" charset="0"/>
              </a:rPr>
              <a:t>Head of Sustainable Energy </a:t>
            </a:r>
            <a:r>
              <a:rPr lang="en-US" sz="1200" dirty="0" smtClean="0">
                <a:solidFill>
                  <a:prstClr val="black"/>
                </a:solidFill>
                <a:latin typeface="Pristina" pitchFamily="66" charset="0"/>
              </a:rPr>
              <a:t>Division</a:t>
            </a:r>
          </a:p>
          <a:p>
            <a:pPr lvl="0" algn="ctr"/>
            <a:r>
              <a:rPr lang="en-US" sz="1200" dirty="0" smtClean="0">
                <a:solidFill>
                  <a:prstClr val="black"/>
                </a:solidFill>
                <a:latin typeface="Pristina" pitchFamily="66" charset="0"/>
              </a:rPr>
              <a:t>Energy </a:t>
            </a:r>
            <a:r>
              <a:rPr lang="en-US" sz="1200" dirty="0">
                <a:solidFill>
                  <a:prstClr val="black"/>
                </a:solidFill>
                <a:latin typeface="Pristina" pitchFamily="66" charset="0"/>
              </a:rPr>
              <a:t>Department Prime Minister’s Office</a:t>
            </a:r>
            <a:r>
              <a:rPr lang="en-US" dirty="0">
                <a:solidFill>
                  <a:prstClr val="black"/>
                </a:solidFill>
                <a:latin typeface="Pristina" pitchFamily="66" charset="0"/>
              </a:rPr>
              <a:t> </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76200"/>
            <a:ext cx="1325027" cy="1204001"/>
          </a:xfrm>
          <a:prstGeom prst="rect">
            <a:avLst/>
          </a:prstGeom>
        </p:spPr>
      </p:pic>
    </p:spTree>
    <p:extLst>
      <p:ext uri="{BB962C8B-B14F-4D97-AF65-F5344CB8AC3E}">
        <p14:creationId xmlns:p14="http://schemas.microsoft.com/office/powerpoint/2010/main" val="3136062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416" y="762000"/>
            <a:ext cx="7338510" cy="572536"/>
          </a:xfrm>
        </p:spPr>
        <p:txBody>
          <a:bodyPr>
            <a:noAutofit/>
          </a:bodyPr>
          <a:lstStyle/>
          <a:p>
            <a:pPr algn="ctr"/>
            <a:r>
              <a:rPr lang="en-US" sz="3000" b="1" dirty="0" smtClean="0"/>
              <a:t>ENERGY EFFICIENCY &amp; CONSERVATION</a:t>
            </a:r>
            <a:endParaRPr lang="en-GB" sz="3000" b="1" dirty="0"/>
          </a:p>
        </p:txBody>
      </p:sp>
      <p:sp>
        <p:nvSpPr>
          <p:cNvPr id="3" name="Content Placeholder 2"/>
          <p:cNvSpPr>
            <a:spLocks noGrp="1"/>
          </p:cNvSpPr>
          <p:nvPr>
            <p:ph sz="quarter" idx="13"/>
          </p:nvPr>
        </p:nvSpPr>
        <p:spPr>
          <a:xfrm>
            <a:off x="609600" y="1382935"/>
            <a:ext cx="5648981" cy="4990064"/>
          </a:xfrm>
        </p:spPr>
        <p:txBody>
          <a:bodyPr>
            <a:noAutofit/>
          </a:bodyPr>
          <a:lstStyle/>
          <a:p>
            <a:pPr algn="just"/>
            <a:r>
              <a:rPr lang="en-US" sz="1150" b="1" dirty="0" smtClean="0"/>
              <a:t>Brunei Energy </a:t>
            </a:r>
            <a:r>
              <a:rPr lang="en-US" sz="1150" b="1" dirty="0"/>
              <a:t>White </a:t>
            </a:r>
            <a:r>
              <a:rPr lang="en-US" sz="1150" b="1" dirty="0" smtClean="0"/>
              <a:t>Paper was launched on the 24/03/2014 and EEC falls under strategic goal 2  </a:t>
            </a:r>
          </a:p>
          <a:p>
            <a:pPr lvl="1"/>
            <a:r>
              <a:rPr lang="en-US" sz="1150" b="1" dirty="0" smtClean="0"/>
              <a:t>Key Performance Indicator (KPI) 5:</a:t>
            </a:r>
          </a:p>
          <a:p>
            <a:pPr lvl="2" algn="just"/>
            <a:r>
              <a:rPr lang="en-US" sz="1150" dirty="0"/>
              <a:t>To reduce the energy intensity </a:t>
            </a:r>
            <a:r>
              <a:rPr lang="en-US" sz="1150" dirty="0" smtClean="0"/>
              <a:t>to 45% by 2035 through </a:t>
            </a:r>
            <a:r>
              <a:rPr lang="en-US" sz="1150" dirty="0"/>
              <a:t>Energy Efficiency &amp; Conservations (EEC) initiatives.</a:t>
            </a:r>
            <a:r>
              <a:rPr lang="en-US" sz="1200" dirty="0"/>
              <a:t> </a:t>
            </a:r>
            <a:endParaRPr lang="en-US" sz="1200" dirty="0" smtClean="0"/>
          </a:p>
          <a:p>
            <a:pPr marL="68580" indent="0">
              <a:buNone/>
            </a:pPr>
            <a:endParaRPr lang="en-GB" sz="400" dirty="0" smtClean="0"/>
          </a:p>
          <a:p>
            <a:r>
              <a:rPr lang="en-GB" sz="1150" b="1" dirty="0" smtClean="0"/>
              <a:t>Key Initiatives need to be realized to meet the target:</a:t>
            </a:r>
          </a:p>
          <a:p>
            <a:pPr marL="365760" lvl="1" indent="0" algn="just">
              <a:buNone/>
            </a:pPr>
            <a:endParaRPr lang="en-US" sz="200" dirty="0">
              <a:ea typeface="Times New Roman" panose="02020603050405020304" pitchFamily="18" charset="0"/>
            </a:endParaRPr>
          </a:p>
          <a:p>
            <a:pPr lvl="1" algn="just">
              <a:buFont typeface="+mj-lt"/>
              <a:buAutoNum type="arabicPeriod"/>
            </a:pPr>
            <a:r>
              <a:rPr lang="en-US" sz="1150" dirty="0">
                <a:ea typeface="Times New Roman" panose="02020603050405020304" pitchFamily="18" charset="0"/>
              </a:rPr>
              <a:t>To reduce the Total Energy Consumption on fossil fuel supply for inland energy use down to 63% by 2035.</a:t>
            </a:r>
          </a:p>
          <a:p>
            <a:pPr lvl="1" algn="just">
              <a:buFont typeface="+mj-lt"/>
              <a:buAutoNum type="arabicPeriod"/>
            </a:pPr>
            <a:r>
              <a:rPr lang="en-US" sz="1150" dirty="0">
                <a:ea typeface="Times New Roman" panose="02020603050405020304" pitchFamily="18" charset="0"/>
              </a:rPr>
              <a:t>Develop and implement energy efficiency &amp; conservation policies and laws.</a:t>
            </a:r>
          </a:p>
          <a:p>
            <a:pPr lvl="1" algn="just">
              <a:buFont typeface="+mj-lt"/>
              <a:buAutoNum type="arabicPeriod"/>
            </a:pPr>
            <a:r>
              <a:rPr lang="en-US" sz="1150" dirty="0">
                <a:ea typeface="Times New Roman" panose="02020603050405020304" pitchFamily="18" charset="0"/>
              </a:rPr>
              <a:t>Promoting and developing all plans and programs related to energy efficiency &amp; conservation (EEC) nationwide.</a:t>
            </a:r>
          </a:p>
          <a:p>
            <a:pPr lvl="1" algn="just">
              <a:buFont typeface="+mj-lt"/>
              <a:buAutoNum type="arabicPeriod"/>
            </a:pPr>
            <a:r>
              <a:rPr lang="en-US" sz="1150" dirty="0">
                <a:ea typeface="Times New Roman" panose="02020603050405020304" pitchFamily="18" charset="0"/>
              </a:rPr>
              <a:t>Deployment of Renewable Energy (RE).</a:t>
            </a:r>
          </a:p>
          <a:p>
            <a:pPr marL="365760" lvl="1" indent="0" algn="just">
              <a:buNone/>
            </a:pPr>
            <a:endParaRPr lang="en-GB" sz="800" dirty="0"/>
          </a:p>
          <a:p>
            <a:r>
              <a:rPr lang="en-GB" sz="1200" b="1" dirty="0"/>
              <a:t>Key </a:t>
            </a:r>
            <a:r>
              <a:rPr lang="en-GB" sz="1200" b="1" dirty="0" smtClean="0"/>
              <a:t>Enabler</a:t>
            </a:r>
          </a:p>
          <a:p>
            <a:pPr lvl="1" algn="just"/>
            <a:r>
              <a:rPr lang="en-US" sz="1200" dirty="0" smtClean="0"/>
              <a:t>IMPLEMENTATION </a:t>
            </a:r>
            <a:r>
              <a:rPr lang="en-US" sz="1200" dirty="0"/>
              <a:t>OF A COMPREHENSIVE SET OF SUPPORTIVE POLICY AND REGULATORY FRAMEWORKS.</a:t>
            </a:r>
          </a:p>
          <a:p>
            <a:pPr lvl="2"/>
            <a:r>
              <a:rPr lang="en-US" sz="1200" b="1" dirty="0"/>
              <a:t>Policy 1 – Electricity Tariff Reform</a:t>
            </a:r>
          </a:p>
          <a:p>
            <a:pPr lvl="2"/>
            <a:r>
              <a:rPr lang="en-US" sz="1200" b="1" dirty="0"/>
              <a:t>Policy 2 – Appliance Standards &amp; Labeling</a:t>
            </a:r>
          </a:p>
          <a:p>
            <a:pPr lvl="2"/>
            <a:r>
              <a:rPr lang="en-US" sz="1200" b="1" dirty="0"/>
              <a:t>Policy 3 – </a:t>
            </a:r>
            <a:r>
              <a:rPr lang="en-US" sz="1200" b="1" dirty="0" smtClean="0"/>
              <a:t>EEC Building Guidelines</a:t>
            </a:r>
            <a:endParaRPr lang="en-US" sz="1200" b="1" dirty="0"/>
          </a:p>
          <a:p>
            <a:pPr lvl="2"/>
            <a:r>
              <a:rPr lang="en-US" sz="1200" dirty="0"/>
              <a:t>Policy 4 – Energy Management</a:t>
            </a:r>
          </a:p>
          <a:p>
            <a:pPr lvl="2"/>
            <a:r>
              <a:rPr lang="en-US" sz="1200" dirty="0"/>
              <a:t>Policy 5 – Fuel Economy Regulation</a:t>
            </a:r>
          </a:p>
          <a:p>
            <a:pPr lvl="2"/>
            <a:r>
              <a:rPr lang="en-US" sz="1200" dirty="0"/>
              <a:t>Policy 6 – Financial Incentives</a:t>
            </a:r>
          </a:p>
          <a:p>
            <a:pPr lvl="2"/>
            <a:r>
              <a:rPr lang="en-US" sz="1200" dirty="0"/>
              <a:t>Policy 7 – Awareness Raising</a:t>
            </a:r>
          </a:p>
          <a:p>
            <a:pPr lvl="1"/>
            <a:endParaRPr lang="en-GB" sz="1200" dirty="0"/>
          </a:p>
          <a:p>
            <a:endParaRPr lang="en-GB" sz="1200" dirty="0" smtClean="0"/>
          </a:p>
          <a:p>
            <a:endParaRPr lang="en-GB" sz="1200" dirty="0"/>
          </a:p>
          <a:p>
            <a:endParaRPr lang="en-US" sz="1200" dirty="0"/>
          </a:p>
          <a:p>
            <a:pPr marL="68580" indent="0">
              <a:buNone/>
            </a:pPr>
            <a:endParaRPr lang="en-GB" sz="1200" dirty="0"/>
          </a:p>
        </p:txBody>
      </p:sp>
      <p:pic>
        <p:nvPicPr>
          <p:cNvPr id="1026" name="Picture 2" descr="http://www.energy.gov.bn/PublishingImages/EWP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286"/>
          <a:stretch/>
        </p:blipFill>
        <p:spPr bwMode="auto">
          <a:xfrm>
            <a:off x="6500628" y="2438400"/>
            <a:ext cx="1881372" cy="26670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04975" y="119067"/>
            <a:ext cx="3391273" cy="292388"/>
          </a:xfrm>
          <a:prstGeom prst="rect">
            <a:avLst/>
          </a:prstGeom>
          <a:solidFill>
            <a:schemeClr val="tx1">
              <a:lumMod val="50000"/>
              <a:lumOff val="50000"/>
            </a:schemeClr>
          </a:solidFill>
        </p:spPr>
        <p:txBody>
          <a:bodyPr wrap="square" rtlCol="0">
            <a:spAutoFit/>
          </a:bodyPr>
          <a:lstStyle/>
          <a:p>
            <a:r>
              <a:rPr lang="en-US" sz="1300" b="1" dirty="0" smtClean="0">
                <a:solidFill>
                  <a:srgbClr val="94C600">
                    <a:lumMod val="20000"/>
                    <a:lumOff val="80000"/>
                  </a:srgbClr>
                </a:solidFill>
              </a:rPr>
              <a:t>ENERGY EFFICIENCY &amp; CONSERVATION</a:t>
            </a:r>
            <a:endParaRPr lang="en-US" sz="1300" b="1" dirty="0">
              <a:solidFill>
                <a:srgbClr val="94C600">
                  <a:lumMod val="20000"/>
                  <a:lumOff val="80000"/>
                </a:srgbClr>
              </a:solidFill>
            </a:endParaRPr>
          </a:p>
        </p:txBody>
      </p:sp>
    </p:spTree>
    <p:extLst>
      <p:ext uri="{BB962C8B-B14F-4D97-AF65-F5344CB8AC3E}">
        <p14:creationId xmlns:p14="http://schemas.microsoft.com/office/powerpoint/2010/main" val="663190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09600"/>
            <a:ext cx="8915400" cy="5786199"/>
          </a:xfrm>
          <a:prstGeom prst="rect">
            <a:avLst/>
          </a:prstGeom>
        </p:spPr>
        <p:txBody>
          <a:bodyPr wrap="square">
            <a:spAutoFit/>
          </a:bodyPr>
          <a:lstStyle/>
          <a:p>
            <a:pPr marL="457200" indent="-342900" algn="just">
              <a:buFont typeface="+mj-lt"/>
              <a:buAutoNum type="arabicPeriod"/>
            </a:pPr>
            <a:r>
              <a:rPr lang="en-US" b="1" i="1" dirty="0" smtClean="0">
                <a:latin typeface="Century Gothic" pitchFamily="34" charset="0"/>
              </a:rPr>
              <a:t>IMPLEMENTATION OF STANDARDS AND LABELING ORDER IN BRUNEI DARUSSALAM</a:t>
            </a:r>
            <a:r>
              <a:rPr lang="en-US" b="1" dirty="0" smtClean="0">
                <a:latin typeface="Century Gothic" pitchFamily="34" charset="0"/>
              </a:rPr>
              <a:t>.</a:t>
            </a:r>
          </a:p>
          <a:p>
            <a:pPr algn="just"/>
            <a:endParaRPr lang="en-US" sz="1000" b="1" dirty="0" smtClean="0">
              <a:latin typeface="Century Gothic" pitchFamily="34" charset="0"/>
            </a:endParaRPr>
          </a:p>
          <a:p>
            <a:pPr marL="857250" lvl="1" indent="-400050" algn="just">
              <a:buFont typeface="+mj-lt"/>
              <a:buAutoNum type="romanLcPeriod"/>
            </a:pPr>
            <a:r>
              <a:rPr lang="en-US" sz="1600" b="1" dirty="0" smtClean="0">
                <a:latin typeface="Century Gothic" pitchFamily="34" charset="0"/>
              </a:rPr>
              <a:t>Background:-</a:t>
            </a:r>
          </a:p>
          <a:p>
            <a:pPr marL="1204913" lvl="1" indent="-350838" algn="just">
              <a:buFont typeface="Wingdings" pitchFamily="2" charset="2"/>
              <a:buChar char="q"/>
            </a:pPr>
            <a:r>
              <a:rPr lang="en-US" sz="1500" dirty="0" smtClean="0">
                <a:latin typeface="Century Gothic" pitchFamily="34" charset="0"/>
              </a:rPr>
              <a:t>Objective: To restrict the importation and sales of the inefficient electrical appliance &amp; product (</a:t>
            </a:r>
            <a:r>
              <a:rPr lang="en-US" sz="1500" dirty="0" err="1" smtClean="0">
                <a:latin typeface="Century Gothic" pitchFamily="34" charset="0"/>
              </a:rPr>
              <a:t>ie</a:t>
            </a:r>
            <a:r>
              <a:rPr lang="en-US" sz="1500" dirty="0" smtClean="0">
                <a:latin typeface="Century Gothic" pitchFamily="34" charset="0"/>
              </a:rPr>
              <a:t>, air conditioning) into the country and concurrently to educate and encourage people to choose a more energy-efficient electrical appliances &amp; products.</a:t>
            </a:r>
          </a:p>
          <a:p>
            <a:pPr marL="820737" lvl="1" algn="just"/>
            <a:endParaRPr lang="en-US" sz="1000" dirty="0">
              <a:latin typeface="Century Gothic" pitchFamily="34" charset="0"/>
            </a:endParaRPr>
          </a:p>
          <a:p>
            <a:pPr marL="855663" lvl="1" indent="-341313" algn="just">
              <a:buFont typeface="+mj-lt"/>
              <a:buAutoNum type="romanLcPeriod" startAt="2"/>
            </a:pPr>
            <a:r>
              <a:rPr lang="en-US" sz="1600" b="1" dirty="0" smtClean="0">
                <a:latin typeface="Century Gothic" pitchFamily="34" charset="0"/>
              </a:rPr>
              <a:t>Status &amp; way forward</a:t>
            </a:r>
            <a:r>
              <a:rPr lang="en-US" sz="1600" dirty="0" smtClean="0">
                <a:latin typeface="Century Gothic" pitchFamily="34" charset="0"/>
              </a:rPr>
              <a:t>:-</a:t>
            </a:r>
            <a:endParaRPr lang="en-US" sz="1600" dirty="0">
              <a:latin typeface="Century Gothic" pitchFamily="34" charset="0"/>
            </a:endParaRPr>
          </a:p>
          <a:p>
            <a:pPr marL="1204913" lvl="1" indent="-349250" algn="just">
              <a:buFont typeface="Wingdings" pitchFamily="2" charset="2"/>
              <a:buChar char="q"/>
            </a:pPr>
            <a:r>
              <a:rPr lang="en-US" sz="1500" dirty="0" smtClean="0">
                <a:latin typeface="Century Gothic" pitchFamily="34" charset="0"/>
              </a:rPr>
              <a:t>The </a:t>
            </a:r>
            <a:r>
              <a:rPr lang="en-US" sz="1500" dirty="0">
                <a:latin typeface="Century Gothic" pitchFamily="34" charset="0"/>
              </a:rPr>
              <a:t>Minimum Energy Performance Standards (MEPS) for split unit is 2.9 (capacity up to 7.1 kW) and window unit is set at 2.6.</a:t>
            </a:r>
          </a:p>
          <a:p>
            <a:pPr marL="1204913" lvl="1" indent="-349250" algn="just">
              <a:buFont typeface="Wingdings" pitchFamily="2" charset="2"/>
              <a:buChar char="q"/>
            </a:pPr>
            <a:r>
              <a:rPr lang="en-US" sz="1500" dirty="0" smtClean="0">
                <a:latin typeface="Century Gothic" pitchFamily="34" charset="0"/>
              </a:rPr>
              <a:t>To </a:t>
            </a:r>
            <a:r>
              <a:rPr lang="en-US" sz="1500" dirty="0">
                <a:latin typeface="Century Gothic" pitchFamily="34" charset="0"/>
              </a:rPr>
              <a:t>work on energy label rating and finalize energy label.</a:t>
            </a:r>
          </a:p>
          <a:p>
            <a:pPr marL="1204913" lvl="1" indent="-349250" algn="just">
              <a:buFont typeface="Wingdings" pitchFamily="2" charset="2"/>
              <a:buChar char="q"/>
            </a:pPr>
            <a:r>
              <a:rPr lang="en-US" sz="1500" dirty="0" smtClean="0">
                <a:latin typeface="Century Gothic" pitchFamily="34" charset="0"/>
              </a:rPr>
              <a:t>To </a:t>
            </a:r>
            <a:r>
              <a:rPr lang="en-US" sz="1500" dirty="0">
                <a:latin typeface="Century Gothic" pitchFamily="34" charset="0"/>
              </a:rPr>
              <a:t>discuss with MOF on the potential incentives that could be provided by the government to expedite market transformation. </a:t>
            </a:r>
          </a:p>
          <a:p>
            <a:pPr marL="1204913" lvl="1" indent="-349250" algn="just">
              <a:buFont typeface="Wingdings" pitchFamily="2" charset="2"/>
              <a:buChar char="q"/>
            </a:pPr>
            <a:r>
              <a:rPr lang="en-US" sz="1500" dirty="0" smtClean="0">
                <a:latin typeface="Century Gothic" pitchFamily="34" charset="0"/>
              </a:rPr>
              <a:t>To </a:t>
            </a:r>
            <a:r>
              <a:rPr lang="en-US" sz="1500" dirty="0">
                <a:latin typeface="Century Gothic" pitchFamily="34" charset="0"/>
              </a:rPr>
              <a:t>organize a series of public consultations/ or </a:t>
            </a:r>
            <a:r>
              <a:rPr lang="en-US" sz="1500" dirty="0" smtClean="0">
                <a:latin typeface="Century Gothic" pitchFamily="34" charset="0"/>
              </a:rPr>
              <a:t>roadshows once the Order has been endorsed by the AGC.  </a:t>
            </a:r>
          </a:p>
          <a:p>
            <a:pPr marL="1204913" lvl="1" indent="-349250" algn="just">
              <a:buFont typeface="Wingdings" pitchFamily="2" charset="2"/>
              <a:buChar char="q"/>
            </a:pPr>
            <a:r>
              <a:rPr lang="en-US" sz="1500" dirty="0" smtClean="0">
                <a:latin typeface="Century Gothic" pitchFamily="34" charset="0"/>
              </a:rPr>
              <a:t>The Order is expected to be implemented by Q1, 2016.</a:t>
            </a:r>
          </a:p>
          <a:p>
            <a:pPr marL="855663" lvl="1" algn="just"/>
            <a:endParaRPr lang="en-US" sz="1000" b="1" dirty="0" smtClean="0">
              <a:latin typeface="Century Gothic" pitchFamily="34" charset="0"/>
            </a:endParaRPr>
          </a:p>
          <a:p>
            <a:pPr marL="854075" lvl="1" indent="-336550" algn="just">
              <a:buFont typeface="+mj-lt"/>
              <a:buAutoNum type="romanLcPeriod" startAt="3"/>
            </a:pPr>
            <a:r>
              <a:rPr lang="en-US" sz="1600" b="1" dirty="0">
                <a:latin typeface="Century Gothic" pitchFamily="34" charset="0"/>
              </a:rPr>
              <a:t>Challenges:-</a:t>
            </a:r>
          </a:p>
          <a:p>
            <a:pPr marL="1141413" lvl="1" indent="-285750" algn="just">
              <a:buFont typeface="Wingdings" panose="05000000000000000000" pitchFamily="2" charset="2"/>
              <a:buChar char="q"/>
            </a:pPr>
            <a:r>
              <a:rPr lang="en-US" sz="1500" dirty="0">
                <a:latin typeface="Century Gothic" pitchFamily="34" charset="0"/>
              </a:rPr>
              <a:t>To establish coherent and effective incentive mechanism such as import duty and excise duty exemption for all energy efficient products and </a:t>
            </a:r>
            <a:r>
              <a:rPr lang="en-US" sz="1500" dirty="0" smtClean="0">
                <a:latin typeface="Century Gothic" pitchFamily="34" charset="0"/>
              </a:rPr>
              <a:t>appliances.</a:t>
            </a:r>
          </a:p>
          <a:p>
            <a:pPr marL="1141413" lvl="1" indent="-285750" algn="just">
              <a:buFont typeface="Wingdings" panose="05000000000000000000" pitchFamily="2" charset="2"/>
              <a:buChar char="q"/>
            </a:pPr>
            <a:r>
              <a:rPr lang="en-US" sz="1500" dirty="0" smtClean="0">
                <a:latin typeface="Century Gothic" pitchFamily="34" charset="0"/>
              </a:rPr>
              <a:t>Establishment of enforcement unit in order to </a:t>
            </a:r>
            <a:r>
              <a:rPr lang="en-US" sz="1500" dirty="0">
                <a:latin typeface="Century Gothic" pitchFamily="34" charset="0"/>
              </a:rPr>
              <a:t>prevent the smuggling of </a:t>
            </a:r>
            <a:r>
              <a:rPr lang="en-US" sz="1500" dirty="0" smtClean="0">
                <a:latin typeface="Century Gothic" pitchFamily="34" charset="0"/>
              </a:rPr>
              <a:t>inefficient electrical goods via the border. </a:t>
            </a:r>
            <a:endParaRPr lang="en-US" sz="1500" dirty="0">
              <a:latin typeface="Century Gothic" pitchFamily="34" charset="0"/>
            </a:endParaRPr>
          </a:p>
          <a:p>
            <a:pPr marL="855663" lvl="1" algn="just"/>
            <a:endParaRPr lang="en-US" sz="1600" dirty="0" smtClean="0">
              <a:latin typeface="Century Gothic" pitchFamily="34" charset="0"/>
            </a:endParaRPr>
          </a:p>
        </p:txBody>
      </p:sp>
      <p:sp>
        <p:nvSpPr>
          <p:cNvPr id="4" name="TextBox 3"/>
          <p:cNvSpPr txBox="1"/>
          <p:nvPr/>
        </p:nvSpPr>
        <p:spPr>
          <a:xfrm>
            <a:off x="0" y="0"/>
            <a:ext cx="9144000" cy="492443"/>
          </a:xfrm>
          <a:prstGeom prst="rect">
            <a:avLst/>
          </a:prstGeom>
          <a:solidFill>
            <a:schemeClr val="accent3">
              <a:lumMod val="50000"/>
            </a:schemeClr>
          </a:solidFill>
        </p:spPr>
        <p:txBody>
          <a:bodyPr wrap="square" rtlCol="0">
            <a:spAutoFit/>
          </a:bodyPr>
          <a:lstStyle/>
          <a:p>
            <a:pPr algn="ctr"/>
            <a:r>
              <a:rPr lang="en-US" sz="2600" b="1" dirty="0" smtClean="0">
                <a:solidFill>
                  <a:schemeClr val="bg1"/>
                </a:solidFill>
                <a:latin typeface="Century Gothic" pitchFamily="34" charset="0"/>
              </a:rPr>
              <a:t>         LOCAL ACTIVITIES</a:t>
            </a:r>
            <a:endParaRPr lang="en-US" sz="2400" b="1" i="1" dirty="0">
              <a:solidFill>
                <a:schemeClr val="bg1"/>
              </a:solidFill>
              <a:latin typeface="Century Gothic" pitchFamily="34" charset="0"/>
            </a:endParaRPr>
          </a:p>
        </p:txBody>
      </p:sp>
    </p:spTree>
    <p:extLst>
      <p:ext uri="{BB962C8B-B14F-4D97-AF65-F5344CB8AC3E}">
        <p14:creationId xmlns:p14="http://schemas.microsoft.com/office/powerpoint/2010/main" val="1857001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511" y="565637"/>
            <a:ext cx="8991599" cy="1523494"/>
          </a:xfrm>
          <a:prstGeom prst="rect">
            <a:avLst/>
          </a:prstGeom>
        </p:spPr>
        <p:txBody>
          <a:bodyPr wrap="square">
            <a:spAutoFit/>
          </a:bodyPr>
          <a:lstStyle/>
          <a:p>
            <a:pPr marL="741363" lvl="3" indent="-341313" algn="just">
              <a:buFont typeface="+mj-lt"/>
              <a:buAutoNum type="arabicPeriod" startAt="2"/>
            </a:pPr>
            <a:r>
              <a:rPr lang="en-US" b="1" i="1" dirty="0" smtClean="0">
                <a:solidFill>
                  <a:prstClr val="black"/>
                </a:solidFill>
                <a:latin typeface="Century Gothic" pitchFamily="34" charset="0"/>
              </a:rPr>
              <a:t>EEC </a:t>
            </a:r>
            <a:r>
              <a:rPr lang="en-US" b="1" i="1" dirty="0">
                <a:solidFill>
                  <a:prstClr val="black"/>
                </a:solidFill>
                <a:latin typeface="Century Gothic" pitchFamily="34" charset="0"/>
              </a:rPr>
              <a:t>BUILDING </a:t>
            </a:r>
            <a:r>
              <a:rPr lang="en-US" b="1" i="1" dirty="0" smtClean="0">
                <a:solidFill>
                  <a:prstClr val="black"/>
                </a:solidFill>
                <a:latin typeface="Century Gothic" pitchFamily="34" charset="0"/>
              </a:rPr>
              <a:t>GUIDELINES FOR NON-RESIDENTIAL SECTOR</a:t>
            </a:r>
            <a:endParaRPr lang="en-US" b="1" i="1" dirty="0">
              <a:solidFill>
                <a:prstClr val="black"/>
              </a:solidFill>
              <a:latin typeface="Century Gothic" pitchFamily="34" charset="0"/>
            </a:endParaRPr>
          </a:p>
          <a:p>
            <a:pPr marL="400050" lvl="3" algn="just"/>
            <a:endParaRPr lang="en-US" sz="400" dirty="0">
              <a:solidFill>
                <a:prstClr val="black"/>
              </a:solidFill>
              <a:latin typeface="Century Gothic" pitchFamily="34" charset="0"/>
            </a:endParaRPr>
          </a:p>
          <a:p>
            <a:pPr marL="741363" lvl="3" indent="-220663" algn="just">
              <a:buFont typeface="+mj-lt"/>
              <a:buAutoNum type="romanLcPeriod"/>
            </a:pPr>
            <a:r>
              <a:rPr lang="en-US" sz="1500" b="1" dirty="0" smtClean="0">
                <a:solidFill>
                  <a:prstClr val="black"/>
                </a:solidFill>
                <a:latin typeface="Century Gothic" pitchFamily="34" charset="0"/>
              </a:rPr>
              <a:t>Background</a:t>
            </a:r>
          </a:p>
          <a:p>
            <a:pPr marL="1027113" lvl="3" indent="-285750" algn="just">
              <a:buFont typeface="Wingdings" panose="05000000000000000000" pitchFamily="2" charset="2"/>
              <a:buChar char="q"/>
            </a:pPr>
            <a:r>
              <a:rPr lang="en-US" sz="1400" dirty="0" smtClean="0">
                <a:solidFill>
                  <a:prstClr val="black"/>
                </a:solidFill>
                <a:latin typeface="Century Gothic" pitchFamily="34" charset="0"/>
              </a:rPr>
              <a:t>A </a:t>
            </a:r>
            <a:r>
              <a:rPr lang="en-US" sz="1400" dirty="0">
                <a:solidFill>
                  <a:prstClr val="black"/>
                </a:solidFill>
                <a:latin typeface="Century Gothic" pitchFamily="34" charset="0"/>
              </a:rPr>
              <a:t>collaboration work with the Ministry of Development via the </a:t>
            </a:r>
            <a:r>
              <a:rPr lang="en-US" sz="1400" dirty="0" err="1" smtClean="0">
                <a:solidFill>
                  <a:prstClr val="black"/>
                </a:solidFill>
                <a:latin typeface="Century Gothic" pitchFamily="34" charset="0"/>
              </a:rPr>
              <a:t>ABCi</a:t>
            </a:r>
            <a:r>
              <a:rPr lang="en-US" sz="1400" dirty="0" smtClean="0">
                <a:solidFill>
                  <a:prstClr val="black"/>
                </a:solidFill>
                <a:latin typeface="Century Gothic" pitchFamily="34" charset="0"/>
              </a:rPr>
              <a:t> </a:t>
            </a:r>
            <a:r>
              <a:rPr lang="en-US" sz="1400" dirty="0">
                <a:solidFill>
                  <a:prstClr val="black"/>
                </a:solidFill>
                <a:latin typeface="Century Gothic" pitchFamily="34" charset="0"/>
              </a:rPr>
              <a:t>and the </a:t>
            </a:r>
            <a:r>
              <a:rPr lang="en-US" sz="1400" dirty="0" smtClean="0">
                <a:solidFill>
                  <a:prstClr val="black"/>
                </a:solidFill>
                <a:latin typeface="Century Gothic" pitchFamily="34" charset="0"/>
              </a:rPr>
              <a:t>DME.</a:t>
            </a:r>
          </a:p>
          <a:p>
            <a:pPr marL="1027113" lvl="3" indent="-285750" algn="just">
              <a:buFont typeface="Wingdings" panose="05000000000000000000" pitchFamily="2" charset="2"/>
              <a:buChar char="q"/>
            </a:pPr>
            <a:r>
              <a:rPr lang="en-US" sz="1400" dirty="0">
                <a:solidFill>
                  <a:prstClr val="black"/>
                </a:solidFill>
                <a:latin typeface="Century Gothic" pitchFamily="34" charset="0"/>
              </a:rPr>
              <a:t>This </a:t>
            </a:r>
            <a:r>
              <a:rPr lang="en-US" sz="1400" dirty="0" smtClean="0">
                <a:solidFill>
                  <a:prstClr val="black"/>
                </a:solidFill>
                <a:latin typeface="Century Gothic" pitchFamily="34" charset="0"/>
              </a:rPr>
              <a:t>guideline is mandatory to all government buildings and voluntary to all commercial buildings but </a:t>
            </a:r>
            <a:r>
              <a:rPr lang="en-US" sz="1400" dirty="0">
                <a:solidFill>
                  <a:prstClr val="black"/>
                </a:solidFill>
                <a:latin typeface="Century Gothic" pitchFamily="34" charset="0"/>
              </a:rPr>
              <a:t>later become </a:t>
            </a:r>
            <a:r>
              <a:rPr lang="en-US" sz="1400" dirty="0" smtClean="0">
                <a:solidFill>
                  <a:prstClr val="black"/>
                </a:solidFill>
                <a:latin typeface="Century Gothic" pitchFamily="34" charset="0"/>
              </a:rPr>
              <a:t>mandatory </a:t>
            </a:r>
            <a:r>
              <a:rPr lang="en-US" sz="1400" dirty="0">
                <a:solidFill>
                  <a:prstClr val="black"/>
                </a:solidFill>
                <a:latin typeface="Century Gothic" pitchFamily="34" charset="0"/>
              </a:rPr>
              <a:t>as and when it is notified by the government </a:t>
            </a:r>
            <a:r>
              <a:rPr lang="en-US" sz="1400" dirty="0" smtClean="0">
                <a:solidFill>
                  <a:prstClr val="black"/>
                </a:solidFill>
                <a:latin typeface="Century Gothic" pitchFamily="34" charset="0"/>
              </a:rPr>
              <a:t>authorities</a:t>
            </a:r>
            <a:r>
              <a:rPr lang="en-US" sz="1400" dirty="0">
                <a:solidFill>
                  <a:prstClr val="black"/>
                </a:solidFill>
                <a:latin typeface="Century Gothic" pitchFamily="34" charset="0"/>
              </a:rPr>
              <a:t>.</a:t>
            </a:r>
          </a:p>
        </p:txBody>
      </p:sp>
      <p:sp>
        <p:nvSpPr>
          <p:cNvPr id="6" name="TextBox 5"/>
          <p:cNvSpPr txBox="1"/>
          <p:nvPr/>
        </p:nvSpPr>
        <p:spPr>
          <a:xfrm>
            <a:off x="0" y="0"/>
            <a:ext cx="9144000" cy="492443"/>
          </a:xfrm>
          <a:prstGeom prst="rect">
            <a:avLst/>
          </a:prstGeom>
          <a:solidFill>
            <a:schemeClr val="accent3">
              <a:lumMod val="50000"/>
            </a:schemeClr>
          </a:solidFill>
        </p:spPr>
        <p:txBody>
          <a:bodyPr wrap="square" rtlCol="0">
            <a:spAutoFit/>
          </a:bodyPr>
          <a:lstStyle/>
          <a:p>
            <a:pPr algn="ctr"/>
            <a:r>
              <a:rPr lang="en-US" sz="2600" b="1" dirty="0" smtClean="0">
                <a:solidFill>
                  <a:prstClr val="white"/>
                </a:solidFill>
                <a:latin typeface="Century Gothic" pitchFamily="34" charset="0"/>
              </a:rPr>
              <a:t>         LOCAL ACTIVITIES</a:t>
            </a:r>
            <a:endParaRPr lang="en-US" sz="2400" b="1" i="1" dirty="0">
              <a:solidFill>
                <a:prstClr val="white"/>
              </a:solidFill>
              <a:latin typeface="Century Gothic" pitchFamily="34" charset="0"/>
            </a:endParaRPr>
          </a:p>
        </p:txBody>
      </p:sp>
      <p:sp>
        <p:nvSpPr>
          <p:cNvPr id="5" name="Rectangle 4"/>
          <p:cNvSpPr/>
          <p:nvPr/>
        </p:nvSpPr>
        <p:spPr>
          <a:xfrm>
            <a:off x="680842" y="2099447"/>
            <a:ext cx="2438400" cy="323165"/>
          </a:xfrm>
          <a:prstGeom prst="rect">
            <a:avLst/>
          </a:prstGeom>
        </p:spPr>
        <p:txBody>
          <a:bodyPr wrap="square">
            <a:spAutoFit/>
          </a:bodyPr>
          <a:lstStyle/>
          <a:p>
            <a:pPr marL="0" lvl="3" algn="just"/>
            <a:r>
              <a:rPr lang="en-US" sz="1500" b="1" dirty="0" smtClean="0">
                <a:solidFill>
                  <a:prstClr val="black"/>
                </a:solidFill>
                <a:latin typeface="Century Gothic" pitchFamily="34" charset="0"/>
              </a:rPr>
              <a:t>Milestone &amp; Timeline</a:t>
            </a:r>
          </a:p>
        </p:txBody>
      </p:sp>
      <p:grpSp>
        <p:nvGrpSpPr>
          <p:cNvPr id="8" name="Group 7"/>
          <p:cNvGrpSpPr/>
          <p:nvPr/>
        </p:nvGrpSpPr>
        <p:grpSpPr>
          <a:xfrm>
            <a:off x="330398" y="2209800"/>
            <a:ext cx="8813602" cy="1789382"/>
            <a:chOff x="542925" y="2608872"/>
            <a:chExt cx="11199180" cy="2360956"/>
          </a:xfrm>
        </p:grpSpPr>
        <p:sp>
          <p:nvSpPr>
            <p:cNvPr id="9" name="Notched Right Arrow 8"/>
            <p:cNvSpPr/>
            <p:nvPr/>
          </p:nvSpPr>
          <p:spPr>
            <a:xfrm>
              <a:off x="542925" y="2928092"/>
              <a:ext cx="11034993" cy="1676145"/>
            </a:xfrm>
            <a:prstGeom prst="notchedRightArrow">
              <a:avLst/>
            </a:prstGeom>
            <a:solidFill>
              <a:srgbClr val="ECEDD1">
                <a:lumMod val="50000"/>
              </a:srgbClr>
            </a:solidFill>
            <a:ln>
              <a:noFill/>
            </a:ln>
            <a:effectLst/>
          </p:spPr>
        </p:sp>
        <p:sp>
          <p:nvSpPr>
            <p:cNvPr id="10" name="TextBox 9"/>
            <p:cNvSpPr txBox="1"/>
            <p:nvPr/>
          </p:nvSpPr>
          <p:spPr>
            <a:xfrm>
              <a:off x="793330" y="4107513"/>
              <a:ext cx="987025" cy="284262"/>
            </a:xfrm>
            <a:prstGeom prst="rect">
              <a:avLst/>
            </a:prstGeom>
            <a:solidFill>
              <a:srgbClr val="92D050"/>
            </a:solidFill>
          </p:spPr>
          <p:txBody>
            <a:bodyPr wrap="square" rtlCol="0">
              <a:spAutoFit/>
            </a:bodyPr>
            <a:lstStyle/>
            <a:p>
              <a:pPr>
                <a:defRPr/>
              </a:pPr>
              <a:r>
                <a:rPr lang="en-US" sz="800" b="1" kern="0" dirty="0" smtClean="0">
                  <a:solidFill>
                    <a:prstClr val="black"/>
                  </a:solidFill>
                  <a:latin typeface="Century Gothic"/>
                </a:rPr>
                <a:t>Sept 8, 2012</a:t>
              </a:r>
              <a:endParaRPr lang="ms-BN" sz="800" b="1" kern="0" dirty="0">
                <a:solidFill>
                  <a:prstClr val="black"/>
                </a:solidFill>
                <a:latin typeface="Century Gothic"/>
              </a:endParaRPr>
            </a:p>
          </p:txBody>
        </p:sp>
        <p:sp>
          <p:nvSpPr>
            <p:cNvPr id="11" name="Oval 10"/>
            <p:cNvSpPr/>
            <p:nvPr/>
          </p:nvSpPr>
          <p:spPr>
            <a:xfrm>
              <a:off x="3349097" y="3541063"/>
              <a:ext cx="488298" cy="452596"/>
            </a:xfrm>
            <a:prstGeom prst="ellipse">
              <a:avLst/>
            </a:prstGeom>
            <a:solidFill>
              <a:srgbClr val="008000"/>
            </a:solidFill>
            <a:ln w="25400" cap="flat" cmpd="sng" algn="ctr">
              <a:solidFill>
                <a:sysClr val="window" lastClr="FFFFFF">
                  <a:hueOff val="0"/>
                  <a:satOff val="0"/>
                  <a:lumOff val="0"/>
                  <a:alphaOff val="0"/>
                </a:sysClr>
              </a:solidFill>
              <a:prstDash val="solid"/>
            </a:ln>
            <a:effectLst/>
          </p:spPr>
        </p:sp>
        <p:sp>
          <p:nvSpPr>
            <p:cNvPr id="12" name="Oval 11"/>
            <p:cNvSpPr/>
            <p:nvPr/>
          </p:nvSpPr>
          <p:spPr>
            <a:xfrm>
              <a:off x="1843259" y="3523248"/>
              <a:ext cx="488298" cy="452596"/>
            </a:xfrm>
            <a:prstGeom prst="ellipse">
              <a:avLst/>
            </a:prstGeom>
            <a:solidFill>
              <a:srgbClr val="008000"/>
            </a:solidFill>
            <a:ln w="25400" cap="flat" cmpd="sng" algn="ctr">
              <a:solidFill>
                <a:sysClr val="window" lastClr="FFFFFF">
                  <a:hueOff val="0"/>
                  <a:satOff val="0"/>
                  <a:lumOff val="0"/>
                  <a:alphaOff val="0"/>
                </a:sysClr>
              </a:solidFill>
              <a:prstDash val="solid"/>
            </a:ln>
            <a:effectLst/>
          </p:spPr>
        </p:sp>
        <p:sp>
          <p:nvSpPr>
            <p:cNvPr id="13" name="TextBox 12"/>
            <p:cNvSpPr txBox="1"/>
            <p:nvPr/>
          </p:nvSpPr>
          <p:spPr>
            <a:xfrm>
              <a:off x="2788266" y="2928093"/>
              <a:ext cx="1580025" cy="284262"/>
            </a:xfrm>
            <a:prstGeom prst="rect">
              <a:avLst/>
            </a:prstGeom>
            <a:noFill/>
          </p:spPr>
          <p:txBody>
            <a:bodyPr wrap="square" rtlCol="0">
              <a:spAutoFit/>
            </a:bodyPr>
            <a:lstStyle/>
            <a:p>
              <a:pPr algn="ctr"/>
              <a:r>
                <a:rPr lang="en-US" sz="800" kern="0" dirty="0" smtClean="0">
                  <a:solidFill>
                    <a:prstClr val="black"/>
                  </a:solidFill>
                  <a:latin typeface="Century Gothic"/>
                </a:rPr>
                <a:t>2</a:t>
              </a:r>
              <a:r>
                <a:rPr lang="en-US" sz="800" kern="0" baseline="30000" dirty="0" smtClean="0">
                  <a:solidFill>
                    <a:prstClr val="black"/>
                  </a:solidFill>
                  <a:latin typeface="Century Gothic"/>
                </a:rPr>
                <a:t>nd</a:t>
              </a:r>
              <a:r>
                <a:rPr lang="en-US" sz="800" kern="0" dirty="0" smtClean="0">
                  <a:solidFill>
                    <a:prstClr val="black"/>
                  </a:solidFill>
                  <a:latin typeface="Century Gothic"/>
                </a:rPr>
                <a:t> JWC meeting</a:t>
              </a:r>
              <a:endParaRPr lang="ms-BN" sz="800" kern="0" dirty="0" smtClean="0">
                <a:solidFill>
                  <a:prstClr val="black"/>
                </a:solidFill>
                <a:latin typeface="Century Gothic"/>
              </a:endParaRPr>
            </a:p>
          </p:txBody>
        </p:sp>
        <p:sp>
          <p:nvSpPr>
            <p:cNvPr id="14" name="TextBox 13"/>
            <p:cNvSpPr txBox="1"/>
            <p:nvPr/>
          </p:nvSpPr>
          <p:spPr>
            <a:xfrm>
              <a:off x="1931606" y="4336312"/>
              <a:ext cx="1825319" cy="609133"/>
            </a:xfrm>
            <a:prstGeom prst="rect">
              <a:avLst/>
            </a:prstGeom>
            <a:noFill/>
          </p:spPr>
          <p:txBody>
            <a:bodyPr wrap="square" rtlCol="0">
              <a:spAutoFit/>
            </a:bodyPr>
            <a:lstStyle/>
            <a:p>
              <a:pPr algn="ctr"/>
              <a:r>
                <a:rPr lang="en-US" sz="800" kern="0" dirty="0" smtClean="0">
                  <a:solidFill>
                    <a:prstClr val="black"/>
                  </a:solidFill>
                  <a:latin typeface="Century Gothic"/>
                </a:rPr>
                <a:t>High level meeting </a:t>
              </a:r>
            </a:p>
            <a:p>
              <a:pPr algn="ctr"/>
              <a:r>
                <a:rPr lang="en-US" sz="800" kern="0" dirty="0" smtClean="0">
                  <a:solidFill>
                    <a:prstClr val="black"/>
                  </a:solidFill>
                  <a:latin typeface="Century Gothic"/>
                </a:rPr>
                <a:t>(Project update to steering committee)</a:t>
              </a:r>
              <a:endParaRPr lang="ms-BN" sz="800" kern="0" dirty="0" smtClean="0">
                <a:solidFill>
                  <a:prstClr val="black"/>
                </a:solidFill>
                <a:latin typeface="Century Gothic"/>
              </a:endParaRPr>
            </a:p>
          </p:txBody>
        </p:sp>
        <p:sp>
          <p:nvSpPr>
            <p:cNvPr id="15" name="TextBox 14"/>
            <p:cNvSpPr txBox="1"/>
            <p:nvPr/>
          </p:nvSpPr>
          <p:spPr>
            <a:xfrm>
              <a:off x="1361071" y="2932440"/>
              <a:ext cx="1452671" cy="284262"/>
            </a:xfrm>
            <a:prstGeom prst="rect">
              <a:avLst/>
            </a:prstGeom>
            <a:noFill/>
          </p:spPr>
          <p:txBody>
            <a:bodyPr wrap="square" rtlCol="0">
              <a:spAutoFit/>
            </a:bodyPr>
            <a:lstStyle/>
            <a:p>
              <a:pPr algn="ctr"/>
              <a:r>
                <a:rPr lang="en-US" sz="800" kern="0" dirty="0" smtClean="0">
                  <a:solidFill>
                    <a:prstClr val="black"/>
                  </a:solidFill>
                  <a:latin typeface="Century Gothic"/>
                </a:rPr>
                <a:t>1</a:t>
              </a:r>
              <a:r>
                <a:rPr lang="en-US" sz="800" kern="0" baseline="30000" dirty="0" smtClean="0">
                  <a:solidFill>
                    <a:prstClr val="black"/>
                  </a:solidFill>
                  <a:latin typeface="Century Gothic"/>
                </a:rPr>
                <a:t>st</a:t>
              </a:r>
              <a:r>
                <a:rPr lang="en-US" sz="800" kern="0" dirty="0" smtClean="0">
                  <a:solidFill>
                    <a:prstClr val="black"/>
                  </a:solidFill>
                  <a:latin typeface="Century Gothic"/>
                </a:rPr>
                <a:t> JWC meeting</a:t>
              </a:r>
              <a:endParaRPr lang="ms-BN" sz="800" kern="0" dirty="0" smtClean="0">
                <a:solidFill>
                  <a:prstClr val="black"/>
                </a:solidFill>
                <a:latin typeface="Century Gothic"/>
              </a:endParaRPr>
            </a:p>
          </p:txBody>
        </p:sp>
        <p:sp>
          <p:nvSpPr>
            <p:cNvPr id="16" name="Oval 15"/>
            <p:cNvSpPr/>
            <p:nvPr/>
          </p:nvSpPr>
          <p:spPr>
            <a:xfrm>
              <a:off x="2568492" y="3526748"/>
              <a:ext cx="488298" cy="452596"/>
            </a:xfrm>
            <a:prstGeom prst="ellipse">
              <a:avLst/>
            </a:prstGeom>
            <a:solidFill>
              <a:srgbClr val="008000"/>
            </a:solidFill>
            <a:ln w="25400" cap="flat" cmpd="sng" algn="ctr">
              <a:solidFill>
                <a:sysClr val="window" lastClr="FFFFFF">
                  <a:hueOff val="0"/>
                  <a:satOff val="0"/>
                  <a:lumOff val="0"/>
                  <a:alphaOff val="0"/>
                </a:sysClr>
              </a:solidFill>
              <a:prstDash val="solid"/>
            </a:ln>
            <a:effectLst/>
          </p:spPr>
        </p:sp>
        <p:sp>
          <p:nvSpPr>
            <p:cNvPr id="17" name="Oval 16"/>
            <p:cNvSpPr/>
            <p:nvPr/>
          </p:nvSpPr>
          <p:spPr>
            <a:xfrm>
              <a:off x="4120712" y="3541063"/>
              <a:ext cx="488298" cy="452596"/>
            </a:xfrm>
            <a:prstGeom prst="ellipse">
              <a:avLst/>
            </a:prstGeom>
            <a:solidFill>
              <a:srgbClr val="008000"/>
            </a:solidFill>
            <a:ln w="25400" cap="flat" cmpd="sng" algn="ctr">
              <a:solidFill>
                <a:sysClr val="window" lastClr="FFFFFF">
                  <a:hueOff val="0"/>
                  <a:satOff val="0"/>
                  <a:lumOff val="0"/>
                  <a:alphaOff val="0"/>
                </a:sysClr>
              </a:solidFill>
              <a:prstDash val="solid"/>
            </a:ln>
            <a:effectLst/>
          </p:spPr>
        </p:sp>
        <p:sp>
          <p:nvSpPr>
            <p:cNvPr id="18" name="TextBox 17"/>
            <p:cNvSpPr txBox="1"/>
            <p:nvPr/>
          </p:nvSpPr>
          <p:spPr>
            <a:xfrm>
              <a:off x="3590645" y="4360695"/>
              <a:ext cx="1607825" cy="609133"/>
            </a:xfrm>
            <a:prstGeom prst="rect">
              <a:avLst/>
            </a:prstGeom>
            <a:noFill/>
          </p:spPr>
          <p:txBody>
            <a:bodyPr wrap="square" rtlCol="0">
              <a:spAutoFit/>
            </a:bodyPr>
            <a:lstStyle/>
            <a:p>
              <a:pPr algn="ctr"/>
              <a:r>
                <a:rPr lang="en-US" sz="800" kern="0" dirty="0">
                  <a:solidFill>
                    <a:srgbClr val="002060"/>
                  </a:solidFill>
                  <a:latin typeface="Century Gothic"/>
                </a:rPr>
                <a:t>AJEEP Program - Scheme 2 Workshop in Brunei Darussalam</a:t>
              </a:r>
              <a:endParaRPr lang="ms-BN" sz="800" kern="0" dirty="0" smtClean="0">
                <a:solidFill>
                  <a:srgbClr val="002060"/>
                </a:solidFill>
                <a:latin typeface="Century Gothic"/>
              </a:endParaRPr>
            </a:p>
          </p:txBody>
        </p:sp>
        <p:sp>
          <p:nvSpPr>
            <p:cNvPr id="19" name="Oval 18"/>
            <p:cNvSpPr/>
            <p:nvPr/>
          </p:nvSpPr>
          <p:spPr>
            <a:xfrm>
              <a:off x="4908140" y="3539013"/>
              <a:ext cx="488298" cy="452596"/>
            </a:xfrm>
            <a:prstGeom prst="ellipse">
              <a:avLst/>
            </a:prstGeom>
            <a:solidFill>
              <a:srgbClr val="008000"/>
            </a:solidFill>
            <a:ln w="25400" cap="flat" cmpd="sng" algn="ctr">
              <a:solidFill>
                <a:sysClr val="window" lastClr="FFFFFF">
                  <a:hueOff val="0"/>
                  <a:satOff val="0"/>
                  <a:lumOff val="0"/>
                  <a:alphaOff val="0"/>
                </a:sysClr>
              </a:solidFill>
              <a:prstDash val="solid"/>
            </a:ln>
            <a:effectLst/>
          </p:spPr>
        </p:sp>
        <p:sp>
          <p:nvSpPr>
            <p:cNvPr id="20" name="TextBox 19"/>
            <p:cNvSpPr txBox="1"/>
            <p:nvPr/>
          </p:nvSpPr>
          <p:spPr>
            <a:xfrm>
              <a:off x="4322007" y="2922732"/>
              <a:ext cx="1580025" cy="284262"/>
            </a:xfrm>
            <a:prstGeom prst="rect">
              <a:avLst/>
            </a:prstGeom>
            <a:noFill/>
          </p:spPr>
          <p:txBody>
            <a:bodyPr wrap="square" rtlCol="0">
              <a:spAutoFit/>
            </a:bodyPr>
            <a:lstStyle/>
            <a:p>
              <a:pPr algn="ctr"/>
              <a:r>
                <a:rPr lang="en-US" sz="800" kern="0" dirty="0" smtClean="0">
                  <a:solidFill>
                    <a:prstClr val="black"/>
                  </a:solidFill>
                  <a:latin typeface="Century Gothic"/>
                </a:rPr>
                <a:t>4</a:t>
              </a:r>
              <a:r>
                <a:rPr lang="en-US" sz="800" kern="0" baseline="30000" dirty="0" smtClean="0">
                  <a:solidFill>
                    <a:prstClr val="black"/>
                  </a:solidFill>
                  <a:latin typeface="Century Gothic"/>
                </a:rPr>
                <a:t>rd</a:t>
              </a:r>
              <a:r>
                <a:rPr lang="en-US" sz="800" kern="0" dirty="0" smtClean="0">
                  <a:solidFill>
                    <a:prstClr val="black"/>
                  </a:solidFill>
                  <a:latin typeface="Century Gothic"/>
                </a:rPr>
                <a:t> JWC meeting</a:t>
              </a:r>
              <a:endParaRPr lang="ms-BN" sz="800" kern="0" dirty="0" smtClean="0">
                <a:solidFill>
                  <a:prstClr val="black"/>
                </a:solidFill>
                <a:latin typeface="Century Gothic"/>
              </a:endParaRPr>
            </a:p>
          </p:txBody>
        </p:sp>
        <p:sp>
          <p:nvSpPr>
            <p:cNvPr id="21" name="Oval 20"/>
            <p:cNvSpPr/>
            <p:nvPr/>
          </p:nvSpPr>
          <p:spPr>
            <a:xfrm>
              <a:off x="5698932" y="3531699"/>
              <a:ext cx="488298" cy="452596"/>
            </a:xfrm>
            <a:prstGeom prst="ellipse">
              <a:avLst/>
            </a:prstGeom>
            <a:solidFill>
              <a:srgbClr val="008000"/>
            </a:solidFill>
            <a:ln w="25400" cap="flat" cmpd="sng" algn="ctr">
              <a:solidFill>
                <a:sysClr val="window" lastClr="FFFFFF">
                  <a:hueOff val="0"/>
                  <a:satOff val="0"/>
                  <a:lumOff val="0"/>
                  <a:alphaOff val="0"/>
                </a:sysClr>
              </a:solidFill>
              <a:prstDash val="solid"/>
            </a:ln>
            <a:effectLst/>
          </p:spPr>
        </p:sp>
        <p:sp>
          <p:nvSpPr>
            <p:cNvPr id="22" name="TextBox 21"/>
            <p:cNvSpPr txBox="1"/>
            <p:nvPr/>
          </p:nvSpPr>
          <p:spPr>
            <a:xfrm>
              <a:off x="5221628" y="4364779"/>
              <a:ext cx="1429710" cy="284262"/>
            </a:xfrm>
            <a:prstGeom prst="rect">
              <a:avLst/>
            </a:prstGeom>
            <a:noFill/>
          </p:spPr>
          <p:txBody>
            <a:bodyPr wrap="square" rtlCol="0">
              <a:spAutoFit/>
            </a:bodyPr>
            <a:lstStyle/>
            <a:p>
              <a:pPr algn="ctr"/>
              <a:r>
                <a:rPr lang="en-US" sz="800" kern="0" dirty="0" smtClean="0">
                  <a:solidFill>
                    <a:prstClr val="black"/>
                  </a:solidFill>
                  <a:latin typeface="Century Gothic"/>
                </a:rPr>
                <a:t>5</a:t>
              </a:r>
              <a:r>
                <a:rPr lang="en-US" sz="800" kern="0" baseline="30000" dirty="0" smtClean="0">
                  <a:solidFill>
                    <a:prstClr val="black"/>
                  </a:solidFill>
                  <a:latin typeface="Century Gothic"/>
                </a:rPr>
                <a:t>th</a:t>
              </a:r>
              <a:r>
                <a:rPr lang="en-US" sz="800" kern="0" dirty="0" smtClean="0">
                  <a:solidFill>
                    <a:prstClr val="black"/>
                  </a:solidFill>
                  <a:latin typeface="Century Gothic"/>
                </a:rPr>
                <a:t> JWC meeting</a:t>
              </a:r>
              <a:endParaRPr lang="ms-BN" sz="800" kern="0" dirty="0" smtClean="0">
                <a:solidFill>
                  <a:prstClr val="black"/>
                </a:solidFill>
                <a:latin typeface="Century Gothic"/>
              </a:endParaRPr>
            </a:p>
          </p:txBody>
        </p:sp>
        <p:sp>
          <p:nvSpPr>
            <p:cNvPr id="23" name="Oval 22"/>
            <p:cNvSpPr/>
            <p:nvPr/>
          </p:nvSpPr>
          <p:spPr>
            <a:xfrm>
              <a:off x="6476277" y="3523112"/>
              <a:ext cx="488298" cy="452596"/>
            </a:xfrm>
            <a:prstGeom prst="ellipse">
              <a:avLst/>
            </a:prstGeom>
            <a:solidFill>
              <a:srgbClr val="008000"/>
            </a:solidFill>
            <a:ln w="25400" cap="flat" cmpd="sng" algn="ctr">
              <a:solidFill>
                <a:sysClr val="window" lastClr="FFFFFF">
                  <a:hueOff val="0"/>
                  <a:satOff val="0"/>
                  <a:lumOff val="0"/>
                  <a:alphaOff val="0"/>
                </a:sysClr>
              </a:solidFill>
              <a:prstDash val="solid"/>
            </a:ln>
            <a:effectLst/>
          </p:spPr>
        </p:sp>
        <p:sp>
          <p:nvSpPr>
            <p:cNvPr id="24" name="TextBox 23"/>
            <p:cNvSpPr txBox="1"/>
            <p:nvPr/>
          </p:nvSpPr>
          <p:spPr>
            <a:xfrm>
              <a:off x="5829921" y="2608872"/>
              <a:ext cx="1795177" cy="609133"/>
            </a:xfrm>
            <a:prstGeom prst="rect">
              <a:avLst/>
            </a:prstGeom>
            <a:noFill/>
          </p:spPr>
          <p:txBody>
            <a:bodyPr wrap="square" rtlCol="0">
              <a:spAutoFit/>
            </a:bodyPr>
            <a:lstStyle/>
            <a:p>
              <a:pPr algn="ctr"/>
              <a:r>
                <a:rPr lang="en-US" sz="800" kern="0" dirty="0" smtClean="0">
                  <a:solidFill>
                    <a:prstClr val="black"/>
                  </a:solidFill>
                  <a:latin typeface="Century Gothic"/>
                </a:rPr>
                <a:t>High level meeting </a:t>
              </a:r>
            </a:p>
            <a:p>
              <a:pPr algn="ctr"/>
              <a:r>
                <a:rPr lang="en-US" sz="800" kern="0" dirty="0" smtClean="0">
                  <a:solidFill>
                    <a:prstClr val="black"/>
                  </a:solidFill>
                  <a:latin typeface="Century Gothic"/>
                </a:rPr>
                <a:t>(Project update to steering committee)</a:t>
              </a:r>
              <a:endParaRPr lang="ms-BN" sz="800" kern="0" dirty="0" smtClean="0">
                <a:solidFill>
                  <a:prstClr val="black"/>
                </a:solidFill>
                <a:latin typeface="Century Gothic"/>
              </a:endParaRPr>
            </a:p>
          </p:txBody>
        </p:sp>
        <p:sp>
          <p:nvSpPr>
            <p:cNvPr id="25" name="Oval 24"/>
            <p:cNvSpPr/>
            <p:nvPr/>
          </p:nvSpPr>
          <p:spPr>
            <a:xfrm>
              <a:off x="7267069" y="3535854"/>
              <a:ext cx="488298" cy="452596"/>
            </a:xfrm>
            <a:prstGeom prst="ellipse">
              <a:avLst/>
            </a:prstGeom>
            <a:solidFill>
              <a:srgbClr val="008000"/>
            </a:solidFill>
            <a:ln w="25400" cap="flat" cmpd="sng" algn="ctr">
              <a:solidFill>
                <a:sysClr val="window" lastClr="FFFFFF">
                  <a:hueOff val="0"/>
                  <a:satOff val="0"/>
                  <a:lumOff val="0"/>
                  <a:alphaOff val="0"/>
                </a:sysClr>
              </a:solidFill>
              <a:prstDash val="solid"/>
            </a:ln>
            <a:effectLst/>
          </p:spPr>
        </p:sp>
        <p:sp>
          <p:nvSpPr>
            <p:cNvPr id="26" name="TextBox 25"/>
            <p:cNvSpPr txBox="1"/>
            <p:nvPr/>
          </p:nvSpPr>
          <p:spPr>
            <a:xfrm>
              <a:off x="6803212" y="4355486"/>
              <a:ext cx="1429710" cy="446697"/>
            </a:xfrm>
            <a:prstGeom prst="rect">
              <a:avLst/>
            </a:prstGeom>
            <a:noFill/>
          </p:spPr>
          <p:txBody>
            <a:bodyPr wrap="square" rtlCol="0">
              <a:spAutoFit/>
            </a:bodyPr>
            <a:lstStyle/>
            <a:p>
              <a:pPr algn="ctr"/>
              <a:r>
                <a:rPr lang="en-US" sz="800" kern="0" dirty="0" smtClean="0">
                  <a:solidFill>
                    <a:prstClr val="black"/>
                  </a:solidFill>
                  <a:latin typeface="Century Gothic"/>
                </a:rPr>
                <a:t>Completion of data compilation</a:t>
              </a:r>
              <a:endParaRPr lang="ms-BN" sz="800" kern="0" dirty="0" smtClean="0">
                <a:solidFill>
                  <a:prstClr val="black"/>
                </a:solidFill>
                <a:latin typeface="Century Gothic"/>
              </a:endParaRPr>
            </a:p>
          </p:txBody>
        </p:sp>
        <p:sp>
          <p:nvSpPr>
            <p:cNvPr id="27" name="Oval 26"/>
            <p:cNvSpPr/>
            <p:nvPr/>
          </p:nvSpPr>
          <p:spPr>
            <a:xfrm>
              <a:off x="8062336" y="3539013"/>
              <a:ext cx="488298" cy="452596"/>
            </a:xfrm>
            <a:prstGeom prst="ellipse">
              <a:avLst/>
            </a:prstGeom>
            <a:solidFill>
              <a:srgbClr val="008000"/>
            </a:solidFill>
            <a:ln w="25400" cap="flat" cmpd="sng" algn="ctr">
              <a:solidFill>
                <a:sysClr val="window" lastClr="FFFFFF">
                  <a:hueOff val="0"/>
                  <a:satOff val="0"/>
                  <a:lumOff val="0"/>
                  <a:alphaOff val="0"/>
                </a:sysClr>
              </a:solidFill>
              <a:prstDash val="solid"/>
            </a:ln>
            <a:effectLst/>
          </p:spPr>
        </p:sp>
        <p:sp>
          <p:nvSpPr>
            <p:cNvPr id="28" name="TextBox 27"/>
            <p:cNvSpPr txBox="1"/>
            <p:nvPr/>
          </p:nvSpPr>
          <p:spPr>
            <a:xfrm>
              <a:off x="7577963" y="2971441"/>
              <a:ext cx="1429710" cy="284262"/>
            </a:xfrm>
            <a:prstGeom prst="rect">
              <a:avLst/>
            </a:prstGeom>
            <a:noFill/>
          </p:spPr>
          <p:txBody>
            <a:bodyPr wrap="square" rtlCol="0">
              <a:spAutoFit/>
            </a:bodyPr>
            <a:lstStyle/>
            <a:p>
              <a:pPr algn="ctr"/>
              <a:r>
                <a:rPr lang="en-US" sz="800" kern="0" dirty="0" smtClean="0">
                  <a:solidFill>
                    <a:prstClr val="black"/>
                  </a:solidFill>
                  <a:latin typeface="Century Gothic"/>
                </a:rPr>
                <a:t>6</a:t>
              </a:r>
              <a:r>
                <a:rPr lang="en-US" sz="800" kern="0" baseline="30000" dirty="0" smtClean="0">
                  <a:solidFill>
                    <a:prstClr val="black"/>
                  </a:solidFill>
                  <a:latin typeface="Century Gothic"/>
                </a:rPr>
                <a:t>th</a:t>
              </a:r>
              <a:r>
                <a:rPr lang="en-US" sz="800" kern="0" dirty="0" smtClean="0">
                  <a:solidFill>
                    <a:prstClr val="black"/>
                  </a:solidFill>
                  <a:latin typeface="Century Gothic"/>
                </a:rPr>
                <a:t> JWC meeting</a:t>
              </a:r>
              <a:endParaRPr lang="ms-BN" sz="800" kern="0" dirty="0" smtClean="0">
                <a:solidFill>
                  <a:prstClr val="black"/>
                </a:solidFill>
                <a:latin typeface="Century Gothic"/>
              </a:endParaRPr>
            </a:p>
          </p:txBody>
        </p:sp>
        <p:sp>
          <p:nvSpPr>
            <p:cNvPr id="29" name="Oval 28"/>
            <p:cNvSpPr/>
            <p:nvPr/>
          </p:nvSpPr>
          <p:spPr>
            <a:xfrm>
              <a:off x="10667694" y="3426530"/>
              <a:ext cx="590516" cy="607931"/>
            </a:xfrm>
            <a:prstGeom prst="ellipse">
              <a:avLst/>
            </a:prstGeom>
            <a:solidFill>
              <a:srgbClr val="ED7D31">
                <a:lumMod val="75000"/>
              </a:srgbClr>
            </a:solidFill>
            <a:ln w="25400" cap="flat" cmpd="sng" algn="ctr">
              <a:solidFill>
                <a:sysClr val="window" lastClr="FFFFFF">
                  <a:hueOff val="0"/>
                  <a:satOff val="0"/>
                  <a:lumOff val="0"/>
                  <a:alphaOff val="0"/>
                </a:sysClr>
              </a:solidFill>
              <a:prstDash val="solid"/>
            </a:ln>
            <a:effectLst/>
          </p:spPr>
        </p:sp>
        <p:sp>
          <p:nvSpPr>
            <p:cNvPr id="30" name="TextBox 29"/>
            <p:cNvSpPr txBox="1"/>
            <p:nvPr/>
          </p:nvSpPr>
          <p:spPr>
            <a:xfrm>
              <a:off x="10248097" y="3545902"/>
              <a:ext cx="1494008" cy="446697"/>
            </a:xfrm>
            <a:prstGeom prst="rect">
              <a:avLst/>
            </a:prstGeom>
            <a:noFill/>
          </p:spPr>
          <p:txBody>
            <a:bodyPr wrap="square" rtlCol="0">
              <a:spAutoFit/>
            </a:bodyPr>
            <a:lstStyle/>
            <a:p>
              <a:pPr algn="ctr"/>
              <a:r>
                <a:rPr lang="en-US" sz="800" b="1" kern="0" dirty="0" smtClean="0">
                  <a:solidFill>
                    <a:prstClr val="black"/>
                  </a:solidFill>
                  <a:latin typeface="Arial Black" panose="020B0A04020102020204" pitchFamily="34" charset="0"/>
                </a:rPr>
                <a:t>LAUNCHING</a:t>
              </a:r>
            </a:p>
            <a:p>
              <a:pPr algn="ctr"/>
              <a:r>
                <a:rPr lang="en-US" sz="800" b="1" kern="0" dirty="0" smtClean="0">
                  <a:solidFill>
                    <a:prstClr val="black"/>
                  </a:solidFill>
                  <a:latin typeface="Arial Black" panose="020B0A04020102020204" pitchFamily="34" charset="0"/>
                </a:rPr>
                <a:t>(Nov - Dec, 2014)</a:t>
              </a:r>
              <a:endParaRPr lang="ms-BN" sz="800" b="1" kern="0" dirty="0" smtClean="0">
                <a:solidFill>
                  <a:prstClr val="black"/>
                </a:solidFill>
                <a:latin typeface="Arial Black" panose="020B0A04020102020204" pitchFamily="34" charset="0"/>
              </a:endParaRPr>
            </a:p>
          </p:txBody>
        </p:sp>
        <p:sp>
          <p:nvSpPr>
            <p:cNvPr id="31" name="Oval 30"/>
            <p:cNvSpPr/>
            <p:nvPr/>
          </p:nvSpPr>
          <p:spPr>
            <a:xfrm>
              <a:off x="8899512" y="3569160"/>
              <a:ext cx="488298" cy="452596"/>
            </a:xfrm>
            <a:prstGeom prst="ellipse">
              <a:avLst/>
            </a:prstGeom>
            <a:solidFill>
              <a:srgbClr val="008000"/>
            </a:solidFill>
            <a:ln w="25400" cap="flat" cmpd="sng" algn="ctr">
              <a:solidFill>
                <a:sysClr val="window" lastClr="FFFFFF">
                  <a:hueOff val="0"/>
                  <a:satOff val="0"/>
                  <a:lumOff val="0"/>
                  <a:alphaOff val="0"/>
                </a:sysClr>
              </a:solidFill>
              <a:prstDash val="solid"/>
            </a:ln>
            <a:effectLst/>
          </p:spPr>
        </p:sp>
        <p:sp>
          <p:nvSpPr>
            <p:cNvPr id="32" name="Oval 31"/>
            <p:cNvSpPr/>
            <p:nvPr/>
          </p:nvSpPr>
          <p:spPr>
            <a:xfrm>
              <a:off x="9717450" y="3551091"/>
              <a:ext cx="488298" cy="452596"/>
            </a:xfrm>
            <a:prstGeom prst="ellipse">
              <a:avLst/>
            </a:prstGeom>
            <a:solidFill>
              <a:srgbClr val="008000"/>
            </a:solidFill>
            <a:ln w="25400" cap="flat" cmpd="sng" algn="ctr">
              <a:solidFill>
                <a:sysClr val="window" lastClr="FFFFFF">
                  <a:hueOff val="0"/>
                  <a:satOff val="0"/>
                  <a:lumOff val="0"/>
                  <a:alphaOff val="0"/>
                </a:sysClr>
              </a:solidFill>
              <a:prstDash val="solid"/>
            </a:ln>
            <a:effectLst/>
          </p:spPr>
        </p:sp>
        <p:sp>
          <p:nvSpPr>
            <p:cNvPr id="33" name="TextBox 32"/>
            <p:cNvSpPr txBox="1"/>
            <p:nvPr/>
          </p:nvSpPr>
          <p:spPr>
            <a:xfrm>
              <a:off x="9245206" y="2822352"/>
              <a:ext cx="1429710" cy="446697"/>
            </a:xfrm>
            <a:prstGeom prst="rect">
              <a:avLst/>
            </a:prstGeom>
            <a:noFill/>
          </p:spPr>
          <p:txBody>
            <a:bodyPr wrap="square" rtlCol="0">
              <a:spAutoFit/>
            </a:bodyPr>
            <a:lstStyle/>
            <a:p>
              <a:pPr algn="ctr"/>
              <a:r>
                <a:rPr lang="en-US" sz="800" kern="0" dirty="0" smtClean="0">
                  <a:solidFill>
                    <a:prstClr val="black"/>
                  </a:solidFill>
                  <a:latin typeface="Century Gothic"/>
                </a:rPr>
                <a:t>Endorsement by the Ministers</a:t>
              </a:r>
              <a:endParaRPr lang="ms-BN" sz="800" kern="0" dirty="0" smtClean="0">
                <a:solidFill>
                  <a:prstClr val="black"/>
                </a:solidFill>
                <a:latin typeface="Century Gothic"/>
              </a:endParaRPr>
            </a:p>
          </p:txBody>
        </p:sp>
        <p:sp>
          <p:nvSpPr>
            <p:cNvPr id="34" name="TextBox 33"/>
            <p:cNvSpPr txBox="1"/>
            <p:nvPr/>
          </p:nvSpPr>
          <p:spPr>
            <a:xfrm>
              <a:off x="8258114" y="4355449"/>
              <a:ext cx="1825319" cy="609133"/>
            </a:xfrm>
            <a:prstGeom prst="rect">
              <a:avLst/>
            </a:prstGeom>
            <a:noFill/>
          </p:spPr>
          <p:txBody>
            <a:bodyPr wrap="square" rtlCol="0">
              <a:spAutoFit/>
            </a:bodyPr>
            <a:lstStyle/>
            <a:p>
              <a:pPr algn="ctr"/>
              <a:r>
                <a:rPr lang="en-US" sz="800" kern="0" dirty="0" smtClean="0">
                  <a:solidFill>
                    <a:prstClr val="black"/>
                  </a:solidFill>
                  <a:latin typeface="Century Gothic"/>
                </a:rPr>
                <a:t>High level meeting </a:t>
              </a:r>
            </a:p>
            <a:p>
              <a:pPr algn="ctr"/>
              <a:r>
                <a:rPr lang="en-US" sz="800" kern="0" dirty="0" smtClean="0">
                  <a:solidFill>
                    <a:prstClr val="black"/>
                  </a:solidFill>
                  <a:latin typeface="Century Gothic"/>
                </a:rPr>
                <a:t>(Project update to steering committee)</a:t>
              </a:r>
              <a:endParaRPr lang="ms-BN" sz="800" kern="0" dirty="0" smtClean="0">
                <a:solidFill>
                  <a:prstClr val="black"/>
                </a:solidFill>
                <a:latin typeface="Century Gothic"/>
              </a:endParaRPr>
            </a:p>
          </p:txBody>
        </p:sp>
        <p:sp>
          <p:nvSpPr>
            <p:cNvPr id="35" name="Oval 34"/>
            <p:cNvSpPr/>
            <p:nvPr/>
          </p:nvSpPr>
          <p:spPr>
            <a:xfrm>
              <a:off x="1003040" y="3445444"/>
              <a:ext cx="590516" cy="607931"/>
            </a:xfrm>
            <a:prstGeom prst="ellipse">
              <a:avLst/>
            </a:prstGeom>
            <a:solidFill>
              <a:srgbClr val="008000"/>
            </a:solidFill>
            <a:ln w="25400" cap="flat" cmpd="sng" algn="ctr">
              <a:solidFill>
                <a:sysClr val="window" lastClr="FFFFFF">
                  <a:hueOff val="0"/>
                  <a:satOff val="0"/>
                  <a:lumOff val="0"/>
                  <a:alphaOff val="0"/>
                </a:sysClr>
              </a:solidFill>
              <a:prstDash val="solid"/>
            </a:ln>
            <a:effectLst/>
          </p:spPr>
        </p:sp>
        <p:sp>
          <p:nvSpPr>
            <p:cNvPr id="36" name="TextBox 35"/>
            <p:cNvSpPr txBox="1"/>
            <p:nvPr/>
          </p:nvSpPr>
          <p:spPr>
            <a:xfrm>
              <a:off x="838853" y="3562971"/>
              <a:ext cx="928054" cy="446697"/>
            </a:xfrm>
            <a:prstGeom prst="rect">
              <a:avLst/>
            </a:prstGeom>
            <a:noFill/>
          </p:spPr>
          <p:txBody>
            <a:bodyPr wrap="square" rtlCol="0">
              <a:spAutoFit/>
            </a:bodyPr>
            <a:lstStyle/>
            <a:p>
              <a:pPr algn="ctr"/>
              <a:r>
                <a:rPr lang="en-US" sz="800" b="1" kern="0" dirty="0" smtClean="0">
                  <a:solidFill>
                    <a:prstClr val="black"/>
                  </a:solidFill>
                  <a:latin typeface="Arial Black" panose="020B0A04020102020204" pitchFamily="34" charset="0"/>
                </a:rPr>
                <a:t>PROJECT </a:t>
              </a:r>
            </a:p>
            <a:p>
              <a:pPr algn="ctr"/>
              <a:r>
                <a:rPr lang="en-US" sz="800" b="1" kern="0" dirty="0" smtClean="0">
                  <a:solidFill>
                    <a:prstClr val="black"/>
                  </a:solidFill>
                  <a:latin typeface="Arial Black" panose="020B0A04020102020204" pitchFamily="34" charset="0"/>
                </a:rPr>
                <a:t>KICK-OFF</a:t>
              </a:r>
              <a:endParaRPr lang="ms-BN" sz="800" b="1" kern="0" dirty="0" smtClean="0">
                <a:solidFill>
                  <a:prstClr val="black"/>
                </a:solidFill>
                <a:latin typeface="Arial Black" panose="020B0A04020102020204" pitchFamily="34" charset="0"/>
              </a:endParaRPr>
            </a:p>
          </p:txBody>
        </p:sp>
        <p:sp>
          <p:nvSpPr>
            <p:cNvPr id="37" name="Down Arrow 36"/>
            <p:cNvSpPr/>
            <p:nvPr/>
          </p:nvSpPr>
          <p:spPr>
            <a:xfrm>
              <a:off x="3509201" y="3354559"/>
              <a:ext cx="122503" cy="429894"/>
            </a:xfrm>
            <a:prstGeom prst="down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endParaRPr lang="en-US" sz="800" kern="0" smtClean="0">
                <a:solidFill>
                  <a:prstClr val="white"/>
                </a:solidFill>
              </a:endParaRPr>
            </a:p>
          </p:txBody>
        </p:sp>
        <p:sp>
          <p:nvSpPr>
            <p:cNvPr id="38" name="TextBox 37"/>
            <p:cNvSpPr txBox="1"/>
            <p:nvPr/>
          </p:nvSpPr>
          <p:spPr>
            <a:xfrm>
              <a:off x="3025992" y="3172837"/>
              <a:ext cx="1104574" cy="284262"/>
            </a:xfrm>
            <a:prstGeom prst="rect">
              <a:avLst/>
            </a:prstGeom>
            <a:solidFill>
              <a:srgbClr val="92D050"/>
            </a:solidFill>
          </p:spPr>
          <p:txBody>
            <a:bodyPr wrap="square" rtlCol="0">
              <a:spAutoFit/>
            </a:bodyPr>
            <a:lstStyle/>
            <a:p>
              <a:r>
                <a:rPr lang="en-US" sz="800" b="1" kern="0" dirty="0" smtClean="0">
                  <a:solidFill>
                    <a:prstClr val="black"/>
                  </a:solidFill>
                  <a:latin typeface="Century Gothic" panose="020B0502020202020204" pitchFamily="34" charset="0"/>
                  <a:ea typeface="SimSun" panose="02010600030101010101" pitchFamily="2" charset="-122"/>
                  <a:cs typeface="Times New Roman" panose="02020603050405020304" pitchFamily="18" charset="0"/>
                </a:rPr>
                <a:t>Jan 30, 2014</a:t>
              </a:r>
              <a:r>
                <a:rPr lang="en-US" sz="800" kern="0" dirty="0" smtClean="0">
                  <a:solidFill>
                    <a:prstClr val="black"/>
                  </a:solidFill>
                  <a:latin typeface="Century Gothic" panose="020B0502020202020204" pitchFamily="34" charset="0"/>
                  <a:ea typeface="SimSun" panose="02010600030101010101" pitchFamily="2" charset="-122"/>
                  <a:cs typeface="Times New Roman" panose="02020603050405020304" pitchFamily="18" charset="0"/>
                </a:rPr>
                <a:t> </a:t>
              </a:r>
              <a:endParaRPr lang="ms-BN" sz="800" b="1" kern="0" dirty="0" smtClean="0">
                <a:solidFill>
                  <a:prstClr val="black"/>
                </a:solidFill>
                <a:latin typeface="Century Gothic"/>
              </a:endParaRPr>
            </a:p>
          </p:txBody>
        </p:sp>
        <p:sp>
          <p:nvSpPr>
            <p:cNvPr id="39" name="Down Arrow 38"/>
            <p:cNvSpPr/>
            <p:nvPr/>
          </p:nvSpPr>
          <p:spPr>
            <a:xfrm>
              <a:off x="2019772" y="3331474"/>
              <a:ext cx="122503" cy="429894"/>
            </a:xfrm>
            <a:prstGeom prst="down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endParaRPr lang="en-US" sz="800" kern="0" smtClean="0">
                <a:solidFill>
                  <a:prstClr val="white"/>
                </a:solidFill>
              </a:endParaRPr>
            </a:p>
          </p:txBody>
        </p:sp>
        <p:sp>
          <p:nvSpPr>
            <p:cNvPr id="40" name="TextBox 39"/>
            <p:cNvSpPr txBox="1"/>
            <p:nvPr/>
          </p:nvSpPr>
          <p:spPr>
            <a:xfrm>
              <a:off x="1543027" y="3170700"/>
              <a:ext cx="1088758" cy="284262"/>
            </a:xfrm>
            <a:prstGeom prst="rect">
              <a:avLst/>
            </a:prstGeom>
            <a:solidFill>
              <a:srgbClr val="92D050"/>
            </a:solidFill>
          </p:spPr>
          <p:txBody>
            <a:bodyPr wrap="square" rtlCol="0">
              <a:spAutoFit/>
            </a:bodyPr>
            <a:lstStyle/>
            <a:p>
              <a:pPr>
                <a:defRPr/>
              </a:pPr>
              <a:r>
                <a:rPr lang="en-US" sz="800" b="1" kern="0" dirty="0" smtClean="0">
                  <a:solidFill>
                    <a:prstClr val="black"/>
                  </a:solidFill>
                  <a:latin typeface="Century Gothic"/>
                </a:rPr>
                <a:t>Dec 12, 2012</a:t>
              </a:r>
              <a:endParaRPr lang="ms-BN" sz="800" b="1" kern="0" dirty="0">
                <a:solidFill>
                  <a:prstClr val="black"/>
                </a:solidFill>
                <a:latin typeface="Century Gothic"/>
              </a:endParaRPr>
            </a:p>
          </p:txBody>
        </p:sp>
        <p:sp>
          <p:nvSpPr>
            <p:cNvPr id="41" name="Down Arrow 40"/>
            <p:cNvSpPr/>
            <p:nvPr/>
          </p:nvSpPr>
          <p:spPr>
            <a:xfrm>
              <a:off x="5073450" y="3358465"/>
              <a:ext cx="122503" cy="429894"/>
            </a:xfrm>
            <a:prstGeom prst="down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endParaRPr lang="en-US" sz="800" kern="0" smtClean="0">
                <a:solidFill>
                  <a:prstClr val="white"/>
                </a:solidFill>
              </a:endParaRPr>
            </a:p>
          </p:txBody>
        </p:sp>
        <p:sp>
          <p:nvSpPr>
            <p:cNvPr id="42" name="TextBox 41"/>
            <p:cNvSpPr txBox="1"/>
            <p:nvPr/>
          </p:nvSpPr>
          <p:spPr>
            <a:xfrm>
              <a:off x="4618707" y="3171767"/>
              <a:ext cx="1015654" cy="284262"/>
            </a:xfrm>
            <a:prstGeom prst="rect">
              <a:avLst/>
            </a:prstGeom>
            <a:solidFill>
              <a:srgbClr val="92D050"/>
            </a:solidFill>
          </p:spPr>
          <p:txBody>
            <a:bodyPr wrap="square" rtlCol="0">
              <a:spAutoFit/>
            </a:bodyPr>
            <a:lstStyle/>
            <a:p>
              <a:r>
                <a:rPr lang="en-US" sz="800" b="1" kern="0" dirty="0" smtClean="0">
                  <a:solidFill>
                    <a:prstClr val="black"/>
                  </a:solidFill>
                  <a:latin typeface="Century Gothic" panose="020B0502020202020204" pitchFamily="34" charset="0"/>
                  <a:ea typeface="SimSun" panose="02010600030101010101" pitchFamily="2" charset="-122"/>
                  <a:cs typeface="Times New Roman" panose="02020603050405020304" pitchFamily="18" charset="0"/>
                </a:rPr>
                <a:t>Apr 17, 2014</a:t>
              </a:r>
              <a:endParaRPr lang="ms-BN" sz="800" b="1" kern="0" dirty="0" smtClean="0">
                <a:solidFill>
                  <a:prstClr val="black"/>
                </a:solidFill>
                <a:latin typeface="Century Gothic"/>
              </a:endParaRPr>
            </a:p>
          </p:txBody>
        </p:sp>
        <p:sp>
          <p:nvSpPr>
            <p:cNvPr id="43" name="Down Arrow 42"/>
            <p:cNvSpPr/>
            <p:nvPr/>
          </p:nvSpPr>
          <p:spPr>
            <a:xfrm>
              <a:off x="6652948" y="3349582"/>
              <a:ext cx="122503" cy="429894"/>
            </a:xfrm>
            <a:prstGeom prst="down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endParaRPr lang="en-US" sz="800" kern="0" smtClean="0">
                <a:solidFill>
                  <a:prstClr val="white"/>
                </a:solidFill>
              </a:endParaRPr>
            </a:p>
          </p:txBody>
        </p:sp>
        <p:sp>
          <p:nvSpPr>
            <p:cNvPr id="44" name="TextBox 43"/>
            <p:cNvSpPr txBox="1"/>
            <p:nvPr/>
          </p:nvSpPr>
          <p:spPr>
            <a:xfrm>
              <a:off x="6172752" y="3179203"/>
              <a:ext cx="1119387" cy="284262"/>
            </a:xfrm>
            <a:prstGeom prst="rect">
              <a:avLst/>
            </a:prstGeom>
            <a:solidFill>
              <a:srgbClr val="92D050"/>
            </a:solidFill>
          </p:spPr>
          <p:txBody>
            <a:bodyPr wrap="square" rtlCol="0">
              <a:spAutoFit/>
            </a:bodyPr>
            <a:lstStyle/>
            <a:p>
              <a:r>
                <a:rPr lang="en-US" sz="800" b="1" kern="0" dirty="0" smtClean="0">
                  <a:solidFill>
                    <a:prstClr val="black"/>
                  </a:solidFill>
                  <a:latin typeface="Century Gothic" panose="020B0502020202020204" pitchFamily="34" charset="0"/>
                  <a:ea typeface="SimSun" panose="02010600030101010101" pitchFamily="2" charset="-122"/>
                  <a:cs typeface="Times New Roman" panose="02020603050405020304" pitchFamily="18" charset="0"/>
                </a:rPr>
                <a:t>June 25, 2014</a:t>
              </a:r>
              <a:r>
                <a:rPr lang="en-US" sz="800" kern="0" dirty="0" smtClean="0">
                  <a:solidFill>
                    <a:prstClr val="black"/>
                  </a:solidFill>
                  <a:latin typeface="Century Gothic" panose="020B0502020202020204" pitchFamily="34" charset="0"/>
                  <a:ea typeface="SimSun" panose="02010600030101010101" pitchFamily="2" charset="-122"/>
                  <a:cs typeface="Times New Roman" panose="02020603050405020304" pitchFamily="18" charset="0"/>
                </a:rPr>
                <a:t> </a:t>
              </a:r>
              <a:endParaRPr lang="ms-BN" sz="800" b="1" kern="0" dirty="0" smtClean="0">
                <a:solidFill>
                  <a:prstClr val="black"/>
                </a:solidFill>
                <a:latin typeface="Century Gothic"/>
              </a:endParaRPr>
            </a:p>
          </p:txBody>
        </p:sp>
        <p:sp>
          <p:nvSpPr>
            <p:cNvPr id="45" name="Down Arrow 44"/>
            <p:cNvSpPr/>
            <p:nvPr/>
          </p:nvSpPr>
          <p:spPr>
            <a:xfrm>
              <a:off x="8231648" y="3354559"/>
              <a:ext cx="122503" cy="429894"/>
            </a:xfrm>
            <a:prstGeom prst="down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endParaRPr lang="en-US" sz="800" kern="0" smtClean="0">
                <a:solidFill>
                  <a:prstClr val="white"/>
                </a:solidFill>
              </a:endParaRPr>
            </a:p>
          </p:txBody>
        </p:sp>
        <p:sp>
          <p:nvSpPr>
            <p:cNvPr id="46" name="TextBox 45"/>
            <p:cNvSpPr txBox="1"/>
            <p:nvPr/>
          </p:nvSpPr>
          <p:spPr>
            <a:xfrm>
              <a:off x="7683674" y="3193913"/>
              <a:ext cx="1232245" cy="284262"/>
            </a:xfrm>
            <a:prstGeom prst="rect">
              <a:avLst/>
            </a:prstGeom>
            <a:solidFill>
              <a:srgbClr val="92D050"/>
            </a:solidFill>
          </p:spPr>
          <p:txBody>
            <a:bodyPr wrap="square" rtlCol="0">
              <a:spAutoFit/>
            </a:bodyPr>
            <a:lstStyle/>
            <a:p>
              <a:pPr algn="ctr"/>
              <a:r>
                <a:rPr lang="en-US" sz="800" b="1" kern="0" dirty="0" smtClean="0">
                  <a:solidFill>
                    <a:prstClr val="black"/>
                  </a:solidFill>
                  <a:latin typeface="Century Gothic" panose="020B0502020202020204" pitchFamily="34" charset="0"/>
                  <a:ea typeface="SimSun" panose="02010600030101010101" pitchFamily="2" charset="-122"/>
                  <a:cs typeface="Times New Roman" panose="02020603050405020304" pitchFamily="18" charset="0"/>
                </a:rPr>
                <a:t>July - Aug, 2014</a:t>
              </a:r>
              <a:r>
                <a:rPr lang="en-US" sz="800" kern="0" dirty="0" smtClean="0">
                  <a:solidFill>
                    <a:prstClr val="black"/>
                  </a:solidFill>
                  <a:latin typeface="Century Gothic" panose="020B0502020202020204" pitchFamily="34" charset="0"/>
                  <a:ea typeface="SimSun" panose="02010600030101010101" pitchFamily="2" charset="-122"/>
                  <a:cs typeface="Times New Roman" panose="02020603050405020304" pitchFamily="18" charset="0"/>
                </a:rPr>
                <a:t> </a:t>
              </a:r>
              <a:endParaRPr lang="ms-BN" sz="800" b="1" kern="0" dirty="0" smtClean="0">
                <a:solidFill>
                  <a:prstClr val="black"/>
                </a:solidFill>
                <a:latin typeface="Century Gothic"/>
              </a:endParaRPr>
            </a:p>
          </p:txBody>
        </p:sp>
        <p:sp>
          <p:nvSpPr>
            <p:cNvPr id="47" name="Down Arrow 46"/>
            <p:cNvSpPr/>
            <p:nvPr/>
          </p:nvSpPr>
          <p:spPr>
            <a:xfrm>
              <a:off x="9903480" y="3358465"/>
              <a:ext cx="122503" cy="429894"/>
            </a:xfrm>
            <a:prstGeom prst="down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endParaRPr lang="en-US" sz="800" kern="0" smtClean="0">
                <a:solidFill>
                  <a:prstClr val="white"/>
                </a:solidFill>
              </a:endParaRPr>
            </a:p>
          </p:txBody>
        </p:sp>
        <p:sp>
          <p:nvSpPr>
            <p:cNvPr id="48" name="TextBox 47"/>
            <p:cNvSpPr txBox="1"/>
            <p:nvPr/>
          </p:nvSpPr>
          <p:spPr>
            <a:xfrm>
              <a:off x="9471256" y="3209488"/>
              <a:ext cx="1006005" cy="284262"/>
            </a:xfrm>
            <a:prstGeom prst="rect">
              <a:avLst/>
            </a:prstGeom>
            <a:solidFill>
              <a:srgbClr val="92D050"/>
            </a:solidFill>
          </p:spPr>
          <p:txBody>
            <a:bodyPr wrap="square" rtlCol="0">
              <a:spAutoFit/>
            </a:bodyPr>
            <a:lstStyle/>
            <a:p>
              <a:pPr algn="ctr"/>
              <a:r>
                <a:rPr lang="en-US" sz="800" b="1" kern="0" dirty="0" smtClean="0">
                  <a:solidFill>
                    <a:prstClr val="black"/>
                  </a:solidFill>
                  <a:latin typeface="Century Gothic" panose="020B0502020202020204" pitchFamily="34" charset="0"/>
                  <a:ea typeface="SimSun" panose="02010600030101010101" pitchFamily="2" charset="-122"/>
                  <a:cs typeface="Times New Roman" panose="02020603050405020304" pitchFamily="18" charset="0"/>
                </a:rPr>
                <a:t>Nov, 2014</a:t>
              </a:r>
              <a:r>
                <a:rPr lang="en-US" sz="800" kern="0" dirty="0" smtClean="0">
                  <a:solidFill>
                    <a:prstClr val="black"/>
                  </a:solidFill>
                  <a:latin typeface="Century Gothic" panose="020B0502020202020204" pitchFamily="34" charset="0"/>
                  <a:ea typeface="SimSun" panose="02010600030101010101" pitchFamily="2" charset="-122"/>
                  <a:cs typeface="Times New Roman" panose="02020603050405020304" pitchFamily="18" charset="0"/>
                </a:rPr>
                <a:t> </a:t>
              </a:r>
              <a:endParaRPr lang="ms-BN" sz="800" b="1" kern="0" dirty="0" smtClean="0">
                <a:solidFill>
                  <a:prstClr val="black"/>
                </a:solidFill>
                <a:latin typeface="Century Gothic"/>
              </a:endParaRPr>
            </a:p>
          </p:txBody>
        </p:sp>
        <p:sp>
          <p:nvSpPr>
            <p:cNvPr id="49" name="Down Arrow 48"/>
            <p:cNvSpPr/>
            <p:nvPr/>
          </p:nvSpPr>
          <p:spPr>
            <a:xfrm rot="10800000">
              <a:off x="2743253" y="3765311"/>
              <a:ext cx="124552" cy="444132"/>
            </a:xfrm>
            <a:prstGeom prst="down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endParaRPr lang="en-US" sz="800" kern="0" smtClean="0">
                <a:solidFill>
                  <a:prstClr val="white"/>
                </a:solidFill>
              </a:endParaRPr>
            </a:p>
          </p:txBody>
        </p:sp>
        <p:sp>
          <p:nvSpPr>
            <p:cNvPr id="50" name="TextBox 49"/>
            <p:cNvSpPr txBox="1"/>
            <p:nvPr/>
          </p:nvSpPr>
          <p:spPr>
            <a:xfrm>
              <a:off x="2273933" y="4095133"/>
              <a:ext cx="1099585" cy="284262"/>
            </a:xfrm>
            <a:prstGeom prst="rect">
              <a:avLst/>
            </a:prstGeom>
            <a:solidFill>
              <a:srgbClr val="92D050"/>
            </a:solidFill>
          </p:spPr>
          <p:txBody>
            <a:bodyPr wrap="square" rtlCol="0">
              <a:spAutoFit/>
            </a:bodyPr>
            <a:lstStyle/>
            <a:p>
              <a:pPr algn="ctr"/>
              <a:r>
                <a:rPr lang="en-US" sz="800" b="1" kern="0" dirty="0" smtClean="0">
                  <a:solidFill>
                    <a:prstClr val="black"/>
                  </a:solidFill>
                  <a:latin typeface="Century Gothic" panose="020B0502020202020204" pitchFamily="34" charset="0"/>
                  <a:ea typeface="SimSun" panose="02010600030101010101" pitchFamily="2" charset="-122"/>
                  <a:cs typeface="Times New Roman" panose="02020603050405020304" pitchFamily="18" charset="0"/>
                </a:rPr>
                <a:t>Dec 21, 2013</a:t>
              </a:r>
              <a:endParaRPr lang="ms-BN" sz="800" b="1" kern="0" dirty="0" smtClean="0">
                <a:solidFill>
                  <a:prstClr val="black"/>
                </a:solidFill>
                <a:latin typeface="Century Gothic"/>
              </a:endParaRPr>
            </a:p>
          </p:txBody>
        </p:sp>
        <p:sp>
          <p:nvSpPr>
            <p:cNvPr id="51" name="Down Arrow 50"/>
            <p:cNvSpPr/>
            <p:nvPr/>
          </p:nvSpPr>
          <p:spPr>
            <a:xfrm rot="10800000">
              <a:off x="4294095" y="3784453"/>
              <a:ext cx="124552" cy="444132"/>
            </a:xfrm>
            <a:prstGeom prst="down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endParaRPr lang="en-US" sz="800" kern="0" smtClean="0">
                <a:solidFill>
                  <a:prstClr val="white"/>
                </a:solidFill>
              </a:endParaRPr>
            </a:p>
          </p:txBody>
        </p:sp>
        <p:sp>
          <p:nvSpPr>
            <p:cNvPr id="52" name="TextBox 51"/>
            <p:cNvSpPr txBox="1"/>
            <p:nvPr/>
          </p:nvSpPr>
          <p:spPr>
            <a:xfrm>
              <a:off x="3768165" y="4116616"/>
              <a:ext cx="1232497" cy="287366"/>
            </a:xfrm>
            <a:prstGeom prst="rect">
              <a:avLst/>
            </a:prstGeom>
            <a:solidFill>
              <a:srgbClr val="92D050"/>
            </a:solidFill>
          </p:spPr>
          <p:txBody>
            <a:bodyPr wrap="square" rtlCol="0">
              <a:spAutoFit/>
            </a:bodyPr>
            <a:lstStyle/>
            <a:p>
              <a:pPr algn="ctr"/>
              <a:r>
                <a:rPr lang="en-US" sz="800" b="1" kern="0" dirty="0" smtClean="0">
                  <a:latin typeface="Century Gothic" panose="020B0502020202020204" pitchFamily="34" charset="0"/>
                  <a:ea typeface="SimSun" panose="02010600030101010101" pitchFamily="2" charset="-122"/>
                  <a:cs typeface="Times New Roman" panose="02020603050405020304" pitchFamily="18" charset="0"/>
                </a:rPr>
                <a:t>Jan 20-25</a:t>
              </a:r>
              <a:r>
                <a:rPr lang="en-US" sz="800" b="1" kern="0" dirty="0">
                  <a:latin typeface="Century Gothic" panose="020B0502020202020204" pitchFamily="34" charset="0"/>
                  <a:ea typeface="SimSun" panose="02010600030101010101" pitchFamily="2" charset="-122"/>
                  <a:cs typeface="Times New Roman" panose="02020603050405020304" pitchFamily="18" charset="0"/>
                </a:rPr>
                <a:t>, 2014</a:t>
              </a:r>
              <a:endParaRPr lang="ms-BN" sz="800" b="1" kern="0" dirty="0" smtClean="0">
                <a:latin typeface="Century Gothic"/>
              </a:endParaRPr>
            </a:p>
          </p:txBody>
        </p:sp>
        <p:sp>
          <p:nvSpPr>
            <p:cNvPr id="53" name="Down Arrow 52"/>
            <p:cNvSpPr/>
            <p:nvPr/>
          </p:nvSpPr>
          <p:spPr>
            <a:xfrm rot="10800000">
              <a:off x="5872926" y="3786368"/>
              <a:ext cx="124552" cy="444132"/>
            </a:xfrm>
            <a:prstGeom prst="down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endParaRPr lang="en-US" sz="800" kern="0" smtClean="0">
                <a:solidFill>
                  <a:prstClr val="white"/>
                </a:solidFill>
              </a:endParaRPr>
            </a:p>
          </p:txBody>
        </p:sp>
        <p:sp>
          <p:nvSpPr>
            <p:cNvPr id="54" name="TextBox 53"/>
            <p:cNvSpPr txBox="1"/>
            <p:nvPr/>
          </p:nvSpPr>
          <p:spPr>
            <a:xfrm>
              <a:off x="5376494" y="4120699"/>
              <a:ext cx="1109751" cy="284262"/>
            </a:xfrm>
            <a:prstGeom prst="rect">
              <a:avLst/>
            </a:prstGeom>
            <a:solidFill>
              <a:srgbClr val="92D050"/>
            </a:solidFill>
          </p:spPr>
          <p:txBody>
            <a:bodyPr wrap="square" rtlCol="0">
              <a:spAutoFit/>
            </a:bodyPr>
            <a:lstStyle/>
            <a:p>
              <a:r>
                <a:rPr lang="en-US" sz="800" b="1" kern="0" dirty="0" smtClean="0">
                  <a:solidFill>
                    <a:prstClr val="black"/>
                  </a:solidFill>
                  <a:latin typeface="Century Gothic" panose="020B0502020202020204" pitchFamily="34" charset="0"/>
                  <a:ea typeface="SimSun" panose="02010600030101010101" pitchFamily="2" charset="-122"/>
                  <a:cs typeface="Times New Roman" panose="02020603050405020304" pitchFamily="18" charset="0"/>
                </a:rPr>
                <a:t>May 22, 2014</a:t>
              </a:r>
              <a:r>
                <a:rPr lang="en-US" sz="800" kern="0" dirty="0" smtClean="0">
                  <a:solidFill>
                    <a:prstClr val="black"/>
                  </a:solidFill>
                  <a:latin typeface="Century Gothic" panose="020B0502020202020204" pitchFamily="34" charset="0"/>
                  <a:ea typeface="SimSun" panose="02010600030101010101" pitchFamily="2" charset="-122"/>
                  <a:cs typeface="Times New Roman" panose="02020603050405020304" pitchFamily="18" charset="0"/>
                </a:rPr>
                <a:t> </a:t>
              </a:r>
              <a:endParaRPr lang="ms-BN" sz="800" b="1" kern="0" dirty="0" smtClean="0">
                <a:solidFill>
                  <a:prstClr val="black"/>
                </a:solidFill>
                <a:latin typeface="Century Gothic"/>
              </a:endParaRPr>
            </a:p>
          </p:txBody>
        </p:sp>
        <p:sp>
          <p:nvSpPr>
            <p:cNvPr id="55" name="Down Arrow 54"/>
            <p:cNvSpPr/>
            <p:nvPr/>
          </p:nvSpPr>
          <p:spPr>
            <a:xfrm rot="10800000">
              <a:off x="7465953" y="3764852"/>
              <a:ext cx="124552" cy="444132"/>
            </a:xfrm>
            <a:prstGeom prst="down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endParaRPr lang="en-US" sz="800" kern="0" smtClean="0">
                <a:solidFill>
                  <a:prstClr val="white"/>
                </a:solidFill>
              </a:endParaRPr>
            </a:p>
          </p:txBody>
        </p:sp>
        <p:sp>
          <p:nvSpPr>
            <p:cNvPr id="56" name="TextBox 55"/>
            <p:cNvSpPr txBox="1"/>
            <p:nvPr/>
          </p:nvSpPr>
          <p:spPr>
            <a:xfrm>
              <a:off x="6898015" y="4134952"/>
              <a:ext cx="1240102" cy="284262"/>
            </a:xfrm>
            <a:prstGeom prst="rect">
              <a:avLst/>
            </a:prstGeom>
            <a:solidFill>
              <a:srgbClr val="92D050"/>
            </a:solidFill>
          </p:spPr>
          <p:txBody>
            <a:bodyPr wrap="square" rtlCol="0">
              <a:spAutoFit/>
            </a:bodyPr>
            <a:lstStyle/>
            <a:p>
              <a:pPr algn="ctr"/>
              <a:r>
                <a:rPr lang="en-US" sz="800" b="1" kern="0" dirty="0" smtClean="0">
                  <a:solidFill>
                    <a:prstClr val="black"/>
                  </a:solidFill>
                  <a:latin typeface="Century Gothic" panose="020B0502020202020204" pitchFamily="34" charset="0"/>
                  <a:ea typeface="SimSun" panose="02010600030101010101" pitchFamily="2" charset="-122"/>
                  <a:cs typeface="Times New Roman" panose="02020603050405020304" pitchFamily="18" charset="0"/>
                </a:rPr>
                <a:t>June- July, 2014</a:t>
              </a:r>
              <a:r>
                <a:rPr lang="en-US" sz="800" kern="0" dirty="0" smtClean="0">
                  <a:solidFill>
                    <a:prstClr val="black"/>
                  </a:solidFill>
                  <a:latin typeface="Century Gothic" panose="020B0502020202020204" pitchFamily="34" charset="0"/>
                  <a:ea typeface="SimSun" panose="02010600030101010101" pitchFamily="2" charset="-122"/>
                  <a:cs typeface="Times New Roman" panose="02020603050405020304" pitchFamily="18" charset="0"/>
                </a:rPr>
                <a:t> </a:t>
              </a:r>
              <a:endParaRPr lang="ms-BN" sz="800" b="1" kern="0" dirty="0" smtClean="0">
                <a:solidFill>
                  <a:prstClr val="black"/>
                </a:solidFill>
                <a:latin typeface="Century Gothic"/>
              </a:endParaRPr>
            </a:p>
          </p:txBody>
        </p:sp>
        <p:sp>
          <p:nvSpPr>
            <p:cNvPr id="57" name="Down Arrow 56"/>
            <p:cNvSpPr/>
            <p:nvPr/>
          </p:nvSpPr>
          <p:spPr>
            <a:xfrm rot="10800000">
              <a:off x="9087012" y="3755190"/>
              <a:ext cx="124552" cy="444132"/>
            </a:xfrm>
            <a:prstGeom prst="down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algn="ctr"/>
              <a:endParaRPr lang="en-US" sz="800" kern="0" smtClean="0">
                <a:solidFill>
                  <a:prstClr val="white"/>
                </a:solidFill>
              </a:endParaRPr>
            </a:p>
          </p:txBody>
        </p:sp>
        <p:sp>
          <p:nvSpPr>
            <p:cNvPr id="58" name="TextBox 57"/>
            <p:cNvSpPr txBox="1"/>
            <p:nvPr/>
          </p:nvSpPr>
          <p:spPr>
            <a:xfrm>
              <a:off x="8475190" y="4141939"/>
              <a:ext cx="1336941" cy="284262"/>
            </a:xfrm>
            <a:prstGeom prst="rect">
              <a:avLst/>
            </a:prstGeom>
            <a:solidFill>
              <a:srgbClr val="92D050"/>
            </a:solidFill>
          </p:spPr>
          <p:txBody>
            <a:bodyPr wrap="square" rtlCol="0">
              <a:spAutoFit/>
            </a:bodyPr>
            <a:lstStyle/>
            <a:p>
              <a:pPr algn="ctr"/>
              <a:r>
                <a:rPr lang="en-US" sz="800" b="1" kern="0" dirty="0" smtClean="0">
                  <a:solidFill>
                    <a:prstClr val="black"/>
                  </a:solidFill>
                  <a:latin typeface="Century Gothic" panose="020B0502020202020204" pitchFamily="34" charset="0"/>
                  <a:ea typeface="SimSun" panose="02010600030101010101" pitchFamily="2" charset="-122"/>
                  <a:cs typeface="Times New Roman" panose="02020603050405020304" pitchFamily="18" charset="0"/>
                </a:rPr>
                <a:t>Aug - Sept, 2014</a:t>
              </a:r>
              <a:r>
                <a:rPr lang="en-US" sz="800" kern="0" dirty="0" smtClean="0">
                  <a:solidFill>
                    <a:prstClr val="black"/>
                  </a:solidFill>
                  <a:latin typeface="Century Gothic" panose="020B0502020202020204" pitchFamily="34" charset="0"/>
                  <a:ea typeface="SimSun" panose="02010600030101010101" pitchFamily="2" charset="-122"/>
                  <a:cs typeface="Times New Roman" panose="02020603050405020304" pitchFamily="18" charset="0"/>
                </a:rPr>
                <a:t> </a:t>
              </a:r>
              <a:endParaRPr lang="ms-BN" sz="800" b="1" kern="0" dirty="0" smtClean="0">
                <a:solidFill>
                  <a:prstClr val="black"/>
                </a:solidFill>
                <a:latin typeface="Century Gothic"/>
              </a:endParaRPr>
            </a:p>
          </p:txBody>
        </p:sp>
      </p:grpSp>
      <p:sp>
        <p:nvSpPr>
          <p:cNvPr id="59" name="Rectangle 58"/>
          <p:cNvSpPr/>
          <p:nvPr/>
        </p:nvSpPr>
        <p:spPr>
          <a:xfrm>
            <a:off x="261246" y="3962400"/>
            <a:ext cx="8753541" cy="2508379"/>
          </a:xfrm>
          <a:prstGeom prst="rect">
            <a:avLst/>
          </a:prstGeom>
        </p:spPr>
        <p:txBody>
          <a:bodyPr wrap="square">
            <a:spAutoFit/>
          </a:bodyPr>
          <a:lstStyle/>
          <a:p>
            <a:pPr marL="344488" lvl="3" indent="-344488" algn="just">
              <a:buFont typeface="+mj-lt"/>
              <a:buAutoNum type="romanLcPeriod" startAt="2"/>
            </a:pPr>
            <a:r>
              <a:rPr lang="en-US" sz="1500" b="1" dirty="0" smtClean="0">
                <a:solidFill>
                  <a:prstClr val="black"/>
                </a:solidFill>
                <a:latin typeface="Century Gothic" pitchFamily="34" charset="0"/>
              </a:rPr>
              <a:t>Status </a:t>
            </a:r>
            <a:r>
              <a:rPr lang="en-US" sz="1500" b="1" dirty="0">
                <a:solidFill>
                  <a:prstClr val="black"/>
                </a:solidFill>
                <a:latin typeface="Century Gothic" pitchFamily="34" charset="0"/>
              </a:rPr>
              <a:t>&amp; way forward</a:t>
            </a:r>
            <a:r>
              <a:rPr lang="en-US" sz="1500" b="1" dirty="0" smtClean="0">
                <a:solidFill>
                  <a:prstClr val="black"/>
                </a:solidFill>
                <a:latin typeface="Century Gothic" pitchFamily="34" charset="0"/>
              </a:rPr>
              <a:t>:-</a:t>
            </a:r>
            <a:endParaRPr lang="en-US" sz="1500" dirty="0" smtClean="0">
              <a:solidFill>
                <a:prstClr val="black"/>
              </a:solidFill>
              <a:latin typeface="Century Gothic" pitchFamily="34" charset="0"/>
            </a:endParaRPr>
          </a:p>
          <a:p>
            <a:pPr marL="630238" lvl="3" indent="-222250" algn="just"/>
            <a:endParaRPr lang="en-US" sz="400" dirty="0" smtClean="0">
              <a:solidFill>
                <a:prstClr val="black"/>
              </a:solidFill>
              <a:latin typeface="Century Gothic" pitchFamily="34" charset="0"/>
            </a:endParaRPr>
          </a:p>
          <a:p>
            <a:pPr marL="630238" lvl="3" indent="-285750" algn="just">
              <a:buFont typeface="Wingdings" pitchFamily="2" charset="2"/>
              <a:buChar char="q"/>
            </a:pPr>
            <a:r>
              <a:rPr lang="en-US" sz="1400" dirty="0" smtClean="0">
                <a:solidFill>
                  <a:prstClr val="black"/>
                </a:solidFill>
                <a:latin typeface="Century Gothic" pitchFamily="34" charset="0"/>
              </a:rPr>
              <a:t>The guideline has been circulated to all ministerial buildings in Q4, 2014.</a:t>
            </a:r>
          </a:p>
          <a:p>
            <a:pPr marL="630238" lvl="3" indent="-285750" algn="just">
              <a:buFont typeface="Wingdings" pitchFamily="2" charset="2"/>
              <a:buChar char="q"/>
            </a:pPr>
            <a:r>
              <a:rPr lang="en-US" sz="1400" dirty="0" smtClean="0">
                <a:solidFill>
                  <a:prstClr val="black"/>
                </a:solidFill>
                <a:latin typeface="Century Gothic" pitchFamily="34" charset="0"/>
              </a:rPr>
              <a:t>To conduct energy consumption survey for buildings in government, commercial &amp; industrial sectors.  </a:t>
            </a:r>
          </a:p>
          <a:p>
            <a:pPr marL="855663" lvl="1" algn="just"/>
            <a:endParaRPr lang="en-US" sz="800" b="1" dirty="0" smtClean="0">
              <a:solidFill>
                <a:prstClr val="black"/>
              </a:solidFill>
              <a:latin typeface="Century Gothic" pitchFamily="34" charset="0"/>
            </a:endParaRPr>
          </a:p>
          <a:p>
            <a:pPr marL="344488" lvl="1" indent="-344488" algn="just">
              <a:buFont typeface="+mj-lt"/>
              <a:buAutoNum type="romanLcPeriod" startAt="3"/>
            </a:pPr>
            <a:r>
              <a:rPr lang="en-US" sz="1500" b="1" dirty="0">
                <a:solidFill>
                  <a:prstClr val="black"/>
                </a:solidFill>
                <a:latin typeface="Century Gothic" pitchFamily="34" charset="0"/>
              </a:rPr>
              <a:t>Challenges:-</a:t>
            </a:r>
          </a:p>
          <a:p>
            <a:pPr marL="630238" lvl="1" indent="-285750" algn="just">
              <a:buFont typeface="Wingdings" panose="05000000000000000000" pitchFamily="2" charset="2"/>
              <a:buChar char="q"/>
            </a:pPr>
            <a:r>
              <a:rPr lang="en-US" sz="1400" dirty="0" smtClean="0">
                <a:solidFill>
                  <a:prstClr val="black"/>
                </a:solidFill>
                <a:latin typeface="Century Gothic" pitchFamily="34" charset="0"/>
              </a:rPr>
              <a:t>An absent of Energy Manager for each building to conduct energy </a:t>
            </a:r>
            <a:r>
              <a:rPr lang="en-US" sz="1400" dirty="0">
                <a:solidFill>
                  <a:prstClr val="black"/>
                </a:solidFill>
                <a:latin typeface="Century Gothic" pitchFamily="34" charset="0"/>
              </a:rPr>
              <a:t>audit and prepare recommendations on how to reduce energy </a:t>
            </a:r>
            <a:r>
              <a:rPr lang="en-US" sz="1400" dirty="0" smtClean="0">
                <a:solidFill>
                  <a:prstClr val="black"/>
                </a:solidFill>
                <a:latin typeface="Century Gothic" pitchFamily="34" charset="0"/>
              </a:rPr>
              <a:t>consumption.</a:t>
            </a:r>
          </a:p>
          <a:p>
            <a:pPr marL="630238" lvl="1" indent="-285750" algn="just">
              <a:buFont typeface="Wingdings" panose="05000000000000000000" pitchFamily="2" charset="2"/>
              <a:buChar char="q"/>
            </a:pPr>
            <a:r>
              <a:rPr lang="en-US" sz="1400" dirty="0" smtClean="0">
                <a:solidFill>
                  <a:prstClr val="black"/>
                </a:solidFill>
                <a:latin typeface="Century Gothic" pitchFamily="34" charset="0"/>
              </a:rPr>
              <a:t>Difficult </a:t>
            </a:r>
            <a:r>
              <a:rPr lang="en-US" sz="1400" dirty="0">
                <a:solidFill>
                  <a:prstClr val="black"/>
                </a:solidFill>
                <a:latin typeface="Century Gothic" pitchFamily="34" charset="0"/>
              </a:rPr>
              <a:t>to get the real &amp; credible set of data on energy consumption for buildings in Brunei Darussalam.</a:t>
            </a:r>
          </a:p>
          <a:p>
            <a:pPr marL="234950" lvl="3" algn="just"/>
            <a:endParaRPr lang="en-US" sz="1500" dirty="0" smtClean="0">
              <a:solidFill>
                <a:prstClr val="black"/>
              </a:solidFill>
              <a:latin typeface="Century Gothic" pitchFamily="34" charset="0"/>
            </a:endParaRPr>
          </a:p>
        </p:txBody>
      </p:sp>
    </p:spTree>
    <p:extLst>
      <p:ext uri="{BB962C8B-B14F-4D97-AF65-F5344CB8AC3E}">
        <p14:creationId xmlns:p14="http://schemas.microsoft.com/office/powerpoint/2010/main" val="1963629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449" y="990600"/>
            <a:ext cx="9018814" cy="2831544"/>
          </a:xfrm>
          <a:prstGeom prst="rect">
            <a:avLst/>
          </a:prstGeom>
        </p:spPr>
        <p:txBody>
          <a:bodyPr wrap="square">
            <a:spAutoFit/>
          </a:bodyPr>
          <a:lstStyle/>
          <a:p>
            <a:pPr algn="just"/>
            <a:r>
              <a:rPr lang="en-US" sz="2000" b="1" dirty="0">
                <a:latin typeface="Century Gothic" pitchFamily="34" charset="0"/>
              </a:rPr>
              <a:t>3</a:t>
            </a:r>
            <a:r>
              <a:rPr lang="en-US" sz="2000" b="1" dirty="0" smtClean="0">
                <a:latin typeface="Century Gothic" pitchFamily="34" charset="0"/>
              </a:rPr>
              <a:t>. </a:t>
            </a:r>
            <a:r>
              <a:rPr lang="en-US" b="1" dirty="0" smtClean="0">
                <a:latin typeface="Century Gothic" pitchFamily="34" charset="0"/>
              </a:rPr>
              <a:t>FUEL ECONOMY REGULATION</a:t>
            </a:r>
          </a:p>
          <a:p>
            <a:pPr marL="284163" lvl="1" algn="just"/>
            <a:r>
              <a:rPr lang="en-US" sz="1600" dirty="0" smtClean="0">
                <a:latin typeface="Century Gothic" pitchFamily="34" charset="0"/>
              </a:rPr>
              <a:t>Collaboration </a:t>
            </a:r>
            <a:r>
              <a:rPr lang="en-US" sz="1600" dirty="0">
                <a:latin typeface="Century Gothic" pitchFamily="34" charset="0"/>
              </a:rPr>
              <a:t>work with the Ministry of </a:t>
            </a:r>
            <a:r>
              <a:rPr lang="en-US" sz="1600" dirty="0" smtClean="0">
                <a:latin typeface="Century Gothic" pitchFamily="34" charset="0"/>
              </a:rPr>
              <a:t>Communication.</a:t>
            </a:r>
          </a:p>
          <a:p>
            <a:pPr algn="just"/>
            <a:endParaRPr lang="en-US" sz="600" dirty="0" smtClean="0">
              <a:latin typeface="Century Gothic" pitchFamily="34" charset="0"/>
            </a:endParaRPr>
          </a:p>
          <a:p>
            <a:pPr marL="561975" indent="-285750" algn="just">
              <a:buFont typeface="Wingdings" pitchFamily="2" charset="2"/>
              <a:buChar char="q"/>
            </a:pPr>
            <a:r>
              <a:rPr lang="en-US" sz="1600" b="1" dirty="0" smtClean="0">
                <a:latin typeface="Century Gothic" pitchFamily="34" charset="0"/>
              </a:rPr>
              <a:t>Policy Implementation Target:-</a:t>
            </a:r>
          </a:p>
          <a:p>
            <a:pPr marL="793750" indent="-227013" algn="just">
              <a:buFont typeface="Wingdings" pitchFamily="2" charset="2"/>
              <a:buChar char="§"/>
            </a:pPr>
            <a:r>
              <a:rPr lang="en-US" sz="1600" dirty="0" smtClean="0">
                <a:latin typeface="Century Gothic" pitchFamily="34" charset="0"/>
              </a:rPr>
              <a:t>To set </a:t>
            </a:r>
            <a:r>
              <a:rPr lang="en-US" sz="1600" b="1" dirty="0" smtClean="0">
                <a:latin typeface="Century Gothic" pitchFamily="34" charset="0"/>
              </a:rPr>
              <a:t>17.2 km/l </a:t>
            </a:r>
            <a:r>
              <a:rPr lang="en-US" sz="1600" dirty="0">
                <a:latin typeface="Century Gothic" pitchFamily="34" charset="0"/>
              </a:rPr>
              <a:t>by 2020 </a:t>
            </a:r>
            <a:r>
              <a:rPr lang="en-US" sz="1600" dirty="0" smtClean="0">
                <a:latin typeface="Century Gothic" pitchFamily="34" charset="0"/>
              </a:rPr>
              <a:t>and </a:t>
            </a:r>
            <a:r>
              <a:rPr lang="en-US" sz="1600" b="1" dirty="0" smtClean="0">
                <a:latin typeface="Century Gothic" pitchFamily="34" charset="0"/>
              </a:rPr>
              <a:t>21.3 km/l </a:t>
            </a:r>
            <a:r>
              <a:rPr lang="en-US" sz="1600" dirty="0">
                <a:latin typeface="Century Gothic" pitchFamily="34" charset="0"/>
              </a:rPr>
              <a:t>by </a:t>
            </a:r>
            <a:r>
              <a:rPr lang="en-US" sz="1600" dirty="0" smtClean="0">
                <a:latin typeface="Century Gothic" pitchFamily="34" charset="0"/>
              </a:rPr>
              <a:t>2025.</a:t>
            </a:r>
            <a:endParaRPr lang="en-US" sz="1600" dirty="0">
              <a:latin typeface="Century Gothic" pitchFamily="34" charset="0"/>
            </a:endParaRPr>
          </a:p>
          <a:p>
            <a:pPr marL="793750" indent="-227013" algn="just">
              <a:buFont typeface="Wingdings" pitchFamily="2" charset="2"/>
              <a:buChar char="§"/>
            </a:pPr>
            <a:r>
              <a:rPr lang="en-US" sz="1600" dirty="0" smtClean="0">
                <a:latin typeface="Century Gothic" pitchFamily="34" charset="0"/>
              </a:rPr>
              <a:t>Hybrid car, Electric Vehicle (EV) &amp; Fuel </a:t>
            </a:r>
            <a:r>
              <a:rPr lang="en-US" sz="1600" dirty="0">
                <a:latin typeface="Century Gothic" pitchFamily="34" charset="0"/>
              </a:rPr>
              <a:t>E</a:t>
            </a:r>
            <a:r>
              <a:rPr lang="en-US" sz="1600" dirty="0" smtClean="0">
                <a:latin typeface="Century Gothic" pitchFamily="34" charset="0"/>
              </a:rPr>
              <a:t>fficient </a:t>
            </a:r>
            <a:r>
              <a:rPr lang="en-US" sz="1600" dirty="0">
                <a:latin typeface="Century Gothic" pitchFamily="34" charset="0"/>
              </a:rPr>
              <a:t>V</a:t>
            </a:r>
            <a:r>
              <a:rPr lang="en-US" sz="1600" dirty="0" smtClean="0">
                <a:latin typeface="Century Gothic" pitchFamily="34" charset="0"/>
              </a:rPr>
              <a:t>ehicles (FEV) shall </a:t>
            </a:r>
            <a:r>
              <a:rPr lang="en-US" sz="1600" dirty="0">
                <a:latin typeface="Century Gothic" pitchFamily="34" charset="0"/>
              </a:rPr>
              <a:t>be </a:t>
            </a:r>
            <a:r>
              <a:rPr lang="en-US" sz="1600" dirty="0" smtClean="0">
                <a:latin typeface="Century Gothic" pitchFamily="34" charset="0"/>
              </a:rPr>
              <a:t>introduced as well as the deployment of public transportation.</a:t>
            </a:r>
          </a:p>
          <a:p>
            <a:pPr marL="566737" algn="just"/>
            <a:endParaRPr lang="en-US" sz="600" dirty="0">
              <a:latin typeface="Century Gothic" pitchFamily="34" charset="0"/>
            </a:endParaRPr>
          </a:p>
          <a:p>
            <a:pPr marL="577850" indent="-288925" algn="just">
              <a:buFont typeface="Wingdings" panose="05000000000000000000" pitchFamily="2" charset="2"/>
              <a:buChar char="q"/>
            </a:pPr>
            <a:r>
              <a:rPr lang="en-US" sz="1600" b="1" dirty="0" smtClean="0">
                <a:latin typeface="Century Gothic" pitchFamily="34" charset="0"/>
              </a:rPr>
              <a:t>Challenges</a:t>
            </a:r>
            <a:endParaRPr lang="en-US" sz="1600" dirty="0" smtClean="0">
              <a:latin typeface="Century Gothic" pitchFamily="34" charset="0"/>
            </a:endParaRPr>
          </a:p>
          <a:p>
            <a:pPr marL="806450" lvl="1" indent="-228600" algn="just">
              <a:buFont typeface="Wingdings" panose="05000000000000000000" pitchFamily="2" charset="2"/>
              <a:buChar char="§"/>
            </a:pPr>
            <a:r>
              <a:rPr lang="en-US" sz="1600" dirty="0" smtClean="0">
                <a:latin typeface="Century Gothic" pitchFamily="34" charset="0"/>
              </a:rPr>
              <a:t>Need </a:t>
            </a:r>
            <a:r>
              <a:rPr lang="en-US" sz="1600" dirty="0">
                <a:latin typeface="Century Gothic" pitchFamily="34" charset="0"/>
              </a:rPr>
              <a:t>to provide sufficient transition time for consumers to update its </a:t>
            </a:r>
            <a:r>
              <a:rPr lang="en-US" sz="1600" dirty="0" smtClean="0">
                <a:latin typeface="Century Gothic" pitchFamily="34" charset="0"/>
              </a:rPr>
              <a:t>fleet;</a:t>
            </a:r>
          </a:p>
          <a:p>
            <a:pPr marL="806450" lvl="1" indent="-228600" algn="just">
              <a:buFont typeface="Wingdings" panose="05000000000000000000" pitchFamily="2" charset="2"/>
              <a:buChar char="§"/>
            </a:pPr>
            <a:r>
              <a:rPr lang="en-US" sz="1600" dirty="0" smtClean="0">
                <a:latin typeface="Century Gothic" pitchFamily="34" charset="0"/>
              </a:rPr>
              <a:t>Automobile </a:t>
            </a:r>
            <a:r>
              <a:rPr lang="en-US" sz="1600" dirty="0">
                <a:latin typeface="Century Gothic" pitchFamily="34" charset="0"/>
              </a:rPr>
              <a:t>manufacturers may need time to prepare for new vehicles that comply with the new regulations</a:t>
            </a:r>
            <a:r>
              <a:rPr lang="en-US" sz="1500" dirty="0">
                <a:latin typeface="Century Gothic" pitchFamily="34" charset="0"/>
              </a:rPr>
              <a:t>.</a:t>
            </a:r>
          </a:p>
        </p:txBody>
      </p:sp>
      <p:sp>
        <p:nvSpPr>
          <p:cNvPr id="5" name="TextBox 4"/>
          <p:cNvSpPr txBox="1"/>
          <p:nvPr/>
        </p:nvSpPr>
        <p:spPr>
          <a:xfrm>
            <a:off x="0" y="0"/>
            <a:ext cx="9144000" cy="954107"/>
          </a:xfrm>
          <a:prstGeom prst="rect">
            <a:avLst/>
          </a:prstGeom>
          <a:solidFill>
            <a:schemeClr val="accent3">
              <a:lumMod val="50000"/>
            </a:schemeClr>
          </a:solidFill>
        </p:spPr>
        <p:txBody>
          <a:bodyPr wrap="square" rtlCol="0">
            <a:spAutoFit/>
          </a:bodyPr>
          <a:lstStyle/>
          <a:p>
            <a:pPr lvl="0" algn="ctr"/>
            <a:r>
              <a:rPr lang="en-US" sz="3200" b="1" dirty="0">
                <a:solidFill>
                  <a:schemeClr val="bg1"/>
                </a:solidFill>
                <a:latin typeface="Century Gothic" pitchFamily="34" charset="0"/>
              </a:rPr>
              <a:t>TRANSPORTATION </a:t>
            </a:r>
            <a:r>
              <a:rPr lang="en-US" sz="3200" b="1" dirty="0" smtClean="0">
                <a:solidFill>
                  <a:schemeClr val="bg1"/>
                </a:solidFill>
                <a:latin typeface="Century Gothic" pitchFamily="34" charset="0"/>
              </a:rPr>
              <a:t>SECTOR</a:t>
            </a:r>
          </a:p>
          <a:p>
            <a:pPr lvl="0" algn="ctr"/>
            <a:r>
              <a:rPr lang="en-US" sz="2400" b="1" i="1" dirty="0">
                <a:solidFill>
                  <a:prstClr val="white"/>
                </a:solidFill>
                <a:latin typeface="Century Gothic" pitchFamily="34" charset="0"/>
              </a:rPr>
              <a:t>(</a:t>
            </a:r>
            <a:r>
              <a:rPr lang="en-US" sz="2400" b="1" i="1" dirty="0" err="1">
                <a:solidFill>
                  <a:prstClr val="white"/>
                </a:solidFill>
                <a:latin typeface="Century Gothic" pitchFamily="34" charset="0"/>
              </a:rPr>
              <a:t>Programmes</a:t>
            </a:r>
            <a:r>
              <a:rPr lang="en-US" sz="2400" b="1" i="1" dirty="0">
                <a:solidFill>
                  <a:prstClr val="white"/>
                </a:solidFill>
                <a:latin typeface="Century Gothic" pitchFamily="34" charset="0"/>
              </a:rPr>
              <a:t> &amp; Initiatives</a:t>
            </a:r>
            <a:r>
              <a:rPr lang="en-US" sz="2400" b="1" i="1" dirty="0" smtClean="0">
                <a:solidFill>
                  <a:prstClr val="white"/>
                </a:solidFill>
                <a:latin typeface="Century Gothic" pitchFamily="34" charset="0"/>
              </a:rPr>
              <a:t>)</a:t>
            </a:r>
            <a:endParaRPr lang="en-US" sz="2400" b="1" i="1" dirty="0">
              <a:solidFill>
                <a:prstClr val="white"/>
              </a:solidFill>
              <a:latin typeface="Century Gothic" pitchFamily="34" charset="0"/>
            </a:endParaRPr>
          </a:p>
        </p:txBody>
      </p:sp>
      <p:sp>
        <p:nvSpPr>
          <p:cNvPr id="7" name="Rectangle 6"/>
          <p:cNvSpPr/>
          <p:nvPr/>
        </p:nvSpPr>
        <p:spPr>
          <a:xfrm>
            <a:off x="77449" y="3816965"/>
            <a:ext cx="8910638" cy="2431435"/>
          </a:xfrm>
          <a:prstGeom prst="rect">
            <a:avLst/>
          </a:prstGeom>
        </p:spPr>
        <p:txBody>
          <a:bodyPr wrap="square">
            <a:spAutoFit/>
          </a:bodyPr>
          <a:lstStyle/>
          <a:p>
            <a:pPr marL="0" lvl="2" algn="just">
              <a:tabLst>
                <a:tab pos="508000" algn="l"/>
              </a:tabLst>
            </a:pPr>
            <a:r>
              <a:rPr lang="en-US" b="1" dirty="0">
                <a:latin typeface="Century Gothic" pitchFamily="34" charset="0"/>
              </a:rPr>
              <a:t>4</a:t>
            </a:r>
            <a:r>
              <a:rPr lang="en-US" b="1" dirty="0" smtClean="0">
                <a:latin typeface="Century Gothic" pitchFamily="34" charset="0"/>
              </a:rPr>
              <a:t>.   INTRODUCTION OF HYBRID CAR &amp; EVs &amp; FEVs</a:t>
            </a:r>
          </a:p>
          <a:p>
            <a:pPr marL="406400" lvl="3" algn="just"/>
            <a:endParaRPr lang="en-US" sz="600" dirty="0" smtClean="0">
              <a:latin typeface="Century Gothic" pitchFamily="34" charset="0"/>
            </a:endParaRPr>
          </a:p>
          <a:p>
            <a:pPr marL="742950" lvl="3" indent="-336550" algn="just">
              <a:buFont typeface="Wingdings" pitchFamily="2" charset="2"/>
              <a:buChar char="q"/>
            </a:pPr>
            <a:r>
              <a:rPr lang="en-US" sz="1600" b="1" dirty="0" smtClean="0">
                <a:latin typeface="Century Gothic" pitchFamily="34" charset="0"/>
              </a:rPr>
              <a:t>Objectives</a:t>
            </a:r>
            <a:r>
              <a:rPr lang="en-US" sz="1600" dirty="0" smtClean="0">
                <a:latin typeface="Century Gothic" pitchFamily="34" charset="0"/>
              </a:rPr>
              <a:t>:-</a:t>
            </a:r>
          </a:p>
          <a:p>
            <a:pPr marL="914400" lvl="4" indent="-174625" algn="just">
              <a:buFont typeface="Wingdings" pitchFamily="2" charset="2"/>
              <a:buChar char="§"/>
            </a:pPr>
            <a:r>
              <a:rPr lang="en-US" sz="1500" dirty="0" smtClean="0">
                <a:latin typeface="Century Gothic" pitchFamily="34" charset="0"/>
              </a:rPr>
              <a:t>Part </a:t>
            </a:r>
            <a:r>
              <a:rPr lang="en-US" sz="1500" dirty="0">
                <a:latin typeface="Century Gothic" pitchFamily="34" charset="0"/>
              </a:rPr>
              <a:t>of </a:t>
            </a:r>
            <a:r>
              <a:rPr lang="en-US" sz="1500" dirty="0" smtClean="0">
                <a:latin typeface="Century Gothic" pitchFamily="34" charset="0"/>
              </a:rPr>
              <a:t>EEC </a:t>
            </a:r>
            <a:r>
              <a:rPr lang="en-US" sz="1500" dirty="0">
                <a:latin typeface="Century Gothic" pitchFamily="34" charset="0"/>
              </a:rPr>
              <a:t>initiative to reduce the energy intensity </a:t>
            </a:r>
            <a:r>
              <a:rPr lang="en-US" sz="1500" dirty="0" smtClean="0">
                <a:latin typeface="Century Gothic" pitchFamily="34" charset="0"/>
              </a:rPr>
              <a:t>by </a:t>
            </a:r>
            <a:r>
              <a:rPr lang="en-US" sz="1500" dirty="0">
                <a:latin typeface="Century Gothic" pitchFamily="34" charset="0"/>
              </a:rPr>
              <a:t>45% </a:t>
            </a:r>
            <a:r>
              <a:rPr lang="en-US" sz="1500" dirty="0" smtClean="0">
                <a:latin typeface="Century Gothic" pitchFamily="34" charset="0"/>
              </a:rPr>
              <a:t>by 2035.</a:t>
            </a:r>
          </a:p>
          <a:p>
            <a:pPr marL="914400" lvl="4" indent="-174625" algn="just">
              <a:buFont typeface="Wingdings" pitchFamily="2" charset="2"/>
              <a:buChar char="§"/>
            </a:pPr>
            <a:r>
              <a:rPr lang="en-US" sz="1500" dirty="0" smtClean="0">
                <a:latin typeface="Century Gothic" pitchFamily="34" charset="0"/>
              </a:rPr>
              <a:t>To achieve towards </a:t>
            </a:r>
            <a:r>
              <a:rPr lang="en-US" sz="1500" dirty="0">
                <a:latin typeface="Century Gothic" pitchFamily="34" charset="0"/>
              </a:rPr>
              <a:t>a cleaner, greener and more sustainable transportation </a:t>
            </a:r>
            <a:r>
              <a:rPr lang="en-US" sz="1500" dirty="0" smtClean="0">
                <a:latin typeface="Century Gothic" pitchFamily="34" charset="0"/>
              </a:rPr>
              <a:t>system.</a:t>
            </a:r>
          </a:p>
          <a:p>
            <a:pPr marL="739775" lvl="4" algn="just"/>
            <a:endParaRPr lang="en-US" sz="600" dirty="0">
              <a:latin typeface="Century Gothic" pitchFamily="34" charset="0"/>
            </a:endParaRPr>
          </a:p>
          <a:p>
            <a:pPr marL="735013" lvl="4" indent="-285750" algn="just">
              <a:buFont typeface="Wingdings" pitchFamily="2" charset="2"/>
              <a:buChar char="q"/>
            </a:pPr>
            <a:r>
              <a:rPr lang="en-US" sz="1600" b="1" dirty="0" smtClean="0">
                <a:latin typeface="Century Gothic" pitchFamily="34" charset="0"/>
              </a:rPr>
              <a:t>Challenges</a:t>
            </a:r>
            <a:r>
              <a:rPr lang="en-US" sz="1600" dirty="0" smtClean="0">
                <a:latin typeface="Century Gothic" pitchFamily="34" charset="0"/>
              </a:rPr>
              <a:t>:-</a:t>
            </a:r>
          </a:p>
          <a:p>
            <a:pPr marL="915988" lvl="5" indent="-176213" algn="just">
              <a:buFont typeface="Wingdings" pitchFamily="2" charset="2"/>
              <a:buChar char="§"/>
            </a:pPr>
            <a:r>
              <a:rPr lang="en-US" sz="1500" dirty="0" smtClean="0">
                <a:latin typeface="Century Gothic" pitchFamily="34" charset="0"/>
              </a:rPr>
              <a:t>To </a:t>
            </a:r>
            <a:r>
              <a:rPr lang="en-US" sz="1500" dirty="0">
                <a:latin typeface="Century Gothic" pitchFamily="34" charset="0"/>
              </a:rPr>
              <a:t>provide infrastructure for electric vehicles (charging stations) which are very costly.</a:t>
            </a:r>
          </a:p>
          <a:p>
            <a:pPr marL="915988" lvl="5" indent="-176213" algn="just">
              <a:buFont typeface="Wingdings" pitchFamily="2" charset="2"/>
              <a:buChar char="§"/>
            </a:pPr>
            <a:r>
              <a:rPr lang="en-US" sz="1500" dirty="0" smtClean="0">
                <a:latin typeface="Century Gothic" pitchFamily="34" charset="0"/>
              </a:rPr>
              <a:t>To </a:t>
            </a:r>
            <a:r>
              <a:rPr lang="en-US" sz="1500" dirty="0">
                <a:latin typeface="Century Gothic" pitchFamily="34" charset="0"/>
              </a:rPr>
              <a:t>establish coherent and effective incentive mechanism such as import duty and excise duty exemption for all green vehicles</a:t>
            </a:r>
            <a:r>
              <a:rPr lang="en-US" sz="1500" dirty="0" smtClean="0">
                <a:latin typeface="Century Gothic" pitchFamily="34" charset="0"/>
              </a:rPr>
              <a:t>.</a:t>
            </a:r>
            <a:endParaRPr lang="en-US" sz="1500" dirty="0">
              <a:latin typeface="Century Gothic" pitchFamily="34" charset="0"/>
            </a:endParaRPr>
          </a:p>
        </p:txBody>
      </p:sp>
    </p:spTree>
    <p:extLst>
      <p:ext uri="{BB962C8B-B14F-4D97-AF65-F5344CB8AC3E}">
        <p14:creationId xmlns:p14="http://schemas.microsoft.com/office/powerpoint/2010/main" val="1536324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958" y="476248"/>
            <a:ext cx="8915400" cy="5632311"/>
          </a:xfrm>
          <a:prstGeom prst="rect">
            <a:avLst/>
          </a:prstGeom>
        </p:spPr>
        <p:txBody>
          <a:bodyPr wrap="square">
            <a:spAutoFit/>
          </a:bodyPr>
          <a:lstStyle/>
          <a:p>
            <a:pPr marL="114300" algn="just"/>
            <a:r>
              <a:rPr lang="en-US" b="1" i="1" dirty="0">
                <a:solidFill>
                  <a:prstClr val="black"/>
                </a:solidFill>
                <a:latin typeface="Century Gothic" pitchFamily="34" charset="0"/>
              </a:rPr>
              <a:t>5</a:t>
            </a:r>
            <a:r>
              <a:rPr lang="en-US" b="1" i="1" dirty="0" smtClean="0">
                <a:solidFill>
                  <a:prstClr val="black"/>
                </a:solidFill>
                <a:latin typeface="Century Gothic" pitchFamily="34" charset="0"/>
              </a:rPr>
              <a:t>.  DEVELOPMENT OF ENERGY MANAGEMENT POLICY</a:t>
            </a:r>
            <a:r>
              <a:rPr lang="en-US" b="1" dirty="0" smtClean="0">
                <a:solidFill>
                  <a:prstClr val="black"/>
                </a:solidFill>
                <a:latin typeface="Century Gothic" pitchFamily="34" charset="0"/>
              </a:rPr>
              <a:t>.</a:t>
            </a:r>
          </a:p>
          <a:p>
            <a:pPr algn="just"/>
            <a:endParaRPr lang="en-US" sz="600" b="1" dirty="0" smtClean="0">
              <a:solidFill>
                <a:prstClr val="black"/>
              </a:solidFill>
              <a:latin typeface="Century Gothic" pitchFamily="34" charset="0"/>
            </a:endParaRPr>
          </a:p>
          <a:p>
            <a:pPr marL="800100" lvl="1" indent="-342900" algn="just">
              <a:buFont typeface="+mj-lt"/>
              <a:buAutoNum type="romanLcPeriod"/>
            </a:pPr>
            <a:r>
              <a:rPr lang="en-US" b="1" dirty="0" smtClean="0">
                <a:solidFill>
                  <a:prstClr val="black"/>
                </a:solidFill>
                <a:latin typeface="Century Gothic" pitchFamily="34" charset="0"/>
              </a:rPr>
              <a:t>Background</a:t>
            </a:r>
            <a:r>
              <a:rPr lang="en-US" b="1" dirty="0">
                <a:solidFill>
                  <a:prstClr val="black"/>
                </a:solidFill>
                <a:latin typeface="Century Gothic" pitchFamily="34" charset="0"/>
              </a:rPr>
              <a:t>:-</a:t>
            </a:r>
          </a:p>
          <a:p>
            <a:pPr marL="1204913" lvl="1" indent="-384175" algn="just">
              <a:buFont typeface="Wingdings" pitchFamily="2" charset="2"/>
              <a:buChar char="q"/>
            </a:pPr>
            <a:r>
              <a:rPr lang="en-US" sz="1600" dirty="0">
                <a:solidFill>
                  <a:prstClr val="black"/>
                </a:solidFill>
                <a:latin typeface="Century Gothic" pitchFamily="34" charset="0"/>
              </a:rPr>
              <a:t>Brunei Darussalam is considering adopting an E</a:t>
            </a:r>
            <a:r>
              <a:rPr lang="en-US" sz="1600" dirty="0" smtClean="0">
                <a:solidFill>
                  <a:prstClr val="black"/>
                </a:solidFill>
                <a:latin typeface="Century Gothic" pitchFamily="34" charset="0"/>
              </a:rPr>
              <a:t>nergy Management System </a:t>
            </a:r>
            <a:r>
              <a:rPr lang="en-US" sz="1600" dirty="0">
                <a:solidFill>
                  <a:prstClr val="black"/>
                </a:solidFill>
                <a:latin typeface="Century Gothic" pitchFamily="34" charset="0"/>
              </a:rPr>
              <a:t>that is compatible with the </a:t>
            </a:r>
            <a:r>
              <a:rPr lang="en-US" sz="1600" b="1" dirty="0">
                <a:solidFill>
                  <a:prstClr val="black"/>
                </a:solidFill>
                <a:latin typeface="Century Gothic" pitchFamily="34" charset="0"/>
              </a:rPr>
              <a:t>ISO </a:t>
            </a:r>
            <a:r>
              <a:rPr lang="en-US" sz="1600" b="1" dirty="0" smtClean="0">
                <a:solidFill>
                  <a:prstClr val="black"/>
                </a:solidFill>
                <a:latin typeface="Century Gothic" pitchFamily="34" charset="0"/>
              </a:rPr>
              <a:t>50001</a:t>
            </a:r>
            <a:r>
              <a:rPr lang="en-US" sz="1600" dirty="0" smtClean="0">
                <a:solidFill>
                  <a:prstClr val="black"/>
                </a:solidFill>
                <a:latin typeface="Century Gothic" pitchFamily="34" charset="0"/>
              </a:rPr>
              <a:t>.</a:t>
            </a:r>
          </a:p>
          <a:p>
            <a:pPr marL="820738" lvl="1" algn="just"/>
            <a:endParaRPr lang="en-US" sz="400" dirty="0" smtClean="0">
              <a:solidFill>
                <a:prstClr val="black"/>
              </a:solidFill>
              <a:latin typeface="Century Gothic" pitchFamily="34" charset="0"/>
            </a:endParaRPr>
          </a:p>
          <a:p>
            <a:pPr marL="1204913" lvl="1" indent="-384175" algn="just">
              <a:buFont typeface="Wingdings" pitchFamily="2" charset="2"/>
              <a:buChar char="q"/>
            </a:pPr>
            <a:r>
              <a:rPr lang="en-US" sz="1600" dirty="0">
                <a:solidFill>
                  <a:prstClr val="black"/>
                </a:solidFill>
                <a:latin typeface="Century Gothic" pitchFamily="34" charset="0"/>
              </a:rPr>
              <a:t>Building owners will be encouraged to introduce management systems that include equipment to monitor energy consumption such as the Building Automation Systems (BAS), Controllers (i.e. demand controllers) and Building Energy Management Systems (BEMS</a:t>
            </a:r>
            <a:r>
              <a:rPr lang="en-US" sz="1600" dirty="0" smtClean="0">
                <a:solidFill>
                  <a:prstClr val="black"/>
                </a:solidFill>
                <a:latin typeface="Century Gothic" pitchFamily="34" charset="0"/>
              </a:rPr>
              <a:t>)</a:t>
            </a:r>
            <a:r>
              <a:rPr lang="en-US" sz="1500" dirty="0" smtClean="0">
                <a:solidFill>
                  <a:prstClr val="black"/>
                </a:solidFill>
                <a:latin typeface="Century Gothic" pitchFamily="34" charset="0"/>
              </a:rPr>
              <a:t>.</a:t>
            </a:r>
          </a:p>
          <a:p>
            <a:pPr marL="820738" lvl="1" algn="just"/>
            <a:endParaRPr lang="en-US" sz="400" dirty="0" smtClean="0">
              <a:solidFill>
                <a:prstClr val="black"/>
              </a:solidFill>
              <a:latin typeface="Century Gothic" pitchFamily="34" charset="0"/>
            </a:endParaRPr>
          </a:p>
          <a:p>
            <a:pPr marL="1204913" lvl="1" indent="-384175" algn="just">
              <a:buFont typeface="Wingdings" pitchFamily="2" charset="2"/>
              <a:buChar char="q"/>
            </a:pPr>
            <a:r>
              <a:rPr lang="en-US" sz="1500" dirty="0" smtClean="0">
                <a:solidFill>
                  <a:prstClr val="black"/>
                </a:solidFill>
                <a:latin typeface="Century Gothic" pitchFamily="34" charset="0"/>
              </a:rPr>
              <a:t>EDPMO will be </a:t>
            </a:r>
            <a:r>
              <a:rPr lang="en-US" sz="1500" dirty="0">
                <a:solidFill>
                  <a:prstClr val="black"/>
                </a:solidFill>
                <a:latin typeface="Century Gothic" pitchFamily="34" charset="0"/>
              </a:rPr>
              <a:t>preparing a </a:t>
            </a:r>
            <a:r>
              <a:rPr lang="en-US" sz="1500" dirty="0" smtClean="0">
                <a:solidFill>
                  <a:prstClr val="black"/>
                </a:solidFill>
                <a:latin typeface="Century Gothic" pitchFamily="34" charset="0"/>
              </a:rPr>
              <a:t>paperwork </a:t>
            </a:r>
            <a:r>
              <a:rPr lang="en-US" sz="1500" dirty="0">
                <a:solidFill>
                  <a:prstClr val="black"/>
                </a:solidFill>
                <a:latin typeface="Century Gothic" pitchFamily="34" charset="0"/>
              </a:rPr>
              <a:t>for the establishment of the Energy Manager for all buildings </a:t>
            </a:r>
            <a:r>
              <a:rPr lang="en-US" sz="1500" dirty="0" smtClean="0">
                <a:solidFill>
                  <a:prstClr val="black"/>
                </a:solidFill>
                <a:latin typeface="Century Gothic" pitchFamily="34" charset="0"/>
              </a:rPr>
              <a:t>belong </a:t>
            </a:r>
            <a:r>
              <a:rPr lang="en-US" sz="1500" dirty="0">
                <a:solidFill>
                  <a:prstClr val="black"/>
                </a:solidFill>
                <a:latin typeface="Century Gothic" pitchFamily="34" charset="0"/>
              </a:rPr>
              <a:t>to government ministries in Brunei Darussalam. </a:t>
            </a:r>
          </a:p>
          <a:p>
            <a:pPr marL="820737" lvl="1" algn="just"/>
            <a:endParaRPr lang="en-US" sz="1000" dirty="0">
              <a:solidFill>
                <a:prstClr val="black"/>
              </a:solidFill>
              <a:latin typeface="Century Gothic" pitchFamily="34" charset="0"/>
            </a:endParaRPr>
          </a:p>
          <a:p>
            <a:pPr marL="855663" lvl="1" indent="-341313" algn="just">
              <a:buFont typeface="+mj-lt"/>
              <a:buAutoNum type="romanLcPeriod" startAt="2"/>
            </a:pPr>
            <a:r>
              <a:rPr lang="en-US" b="1" dirty="0" smtClean="0">
                <a:solidFill>
                  <a:prstClr val="black"/>
                </a:solidFill>
                <a:latin typeface="Century Gothic" pitchFamily="34" charset="0"/>
              </a:rPr>
              <a:t>Heads-up</a:t>
            </a:r>
            <a:r>
              <a:rPr lang="en-US" dirty="0" smtClean="0">
                <a:solidFill>
                  <a:prstClr val="black"/>
                </a:solidFill>
                <a:latin typeface="Century Gothic" pitchFamily="34" charset="0"/>
              </a:rPr>
              <a:t>:-</a:t>
            </a:r>
            <a:endParaRPr lang="en-US" dirty="0">
              <a:solidFill>
                <a:prstClr val="black"/>
              </a:solidFill>
              <a:latin typeface="Century Gothic" pitchFamily="34" charset="0"/>
            </a:endParaRPr>
          </a:p>
          <a:p>
            <a:pPr marL="1204913" lvl="1" indent="-349250" algn="just">
              <a:buFont typeface="Wingdings" pitchFamily="2" charset="2"/>
              <a:buChar char="q"/>
            </a:pPr>
            <a:r>
              <a:rPr lang="en-US" sz="1600" dirty="0" smtClean="0">
                <a:solidFill>
                  <a:prstClr val="black"/>
                </a:solidFill>
                <a:latin typeface="Century Gothic" pitchFamily="34" charset="0"/>
              </a:rPr>
              <a:t>In order to </a:t>
            </a:r>
            <a:r>
              <a:rPr lang="en-US" sz="1600" dirty="0">
                <a:solidFill>
                  <a:prstClr val="black"/>
                </a:solidFill>
                <a:latin typeface="Century Gothic" pitchFamily="34" charset="0"/>
              </a:rPr>
              <a:t>demonstrate the effectiveness of energy management systems, a number of government, commercial and industrial facilities should be selected to participate in an energy management pilot program in line with ISO 50001 criteria</a:t>
            </a:r>
            <a:r>
              <a:rPr lang="en-US" sz="1600" dirty="0" smtClean="0">
                <a:solidFill>
                  <a:prstClr val="black"/>
                </a:solidFill>
                <a:latin typeface="Century Gothic" pitchFamily="34" charset="0"/>
              </a:rPr>
              <a:t>.</a:t>
            </a:r>
          </a:p>
          <a:p>
            <a:pPr marL="855663" lvl="1" algn="just"/>
            <a:endParaRPr lang="en-US" sz="400" dirty="0">
              <a:solidFill>
                <a:prstClr val="black"/>
              </a:solidFill>
              <a:latin typeface="Century Gothic" pitchFamily="34" charset="0"/>
            </a:endParaRPr>
          </a:p>
          <a:p>
            <a:pPr marL="1204913" lvl="1" indent="-349250" algn="just">
              <a:buFont typeface="Wingdings" pitchFamily="2" charset="2"/>
              <a:buChar char="q"/>
            </a:pPr>
            <a:r>
              <a:rPr lang="en-US" sz="1600" dirty="0">
                <a:solidFill>
                  <a:prstClr val="black"/>
                </a:solidFill>
                <a:latin typeface="Century Gothic" pitchFamily="34" charset="0"/>
              </a:rPr>
              <a:t>In support of the energy management law, a sufficient number of qualified external auditors should be trained to conduct monitoring and verification exercises to ensure compliance</a:t>
            </a:r>
            <a:r>
              <a:rPr lang="en-US" sz="1600" dirty="0" smtClean="0">
                <a:solidFill>
                  <a:prstClr val="black"/>
                </a:solidFill>
                <a:latin typeface="Century Gothic" pitchFamily="34" charset="0"/>
              </a:rPr>
              <a:t>.</a:t>
            </a:r>
          </a:p>
          <a:p>
            <a:pPr marL="1204913" lvl="1" indent="-349250" algn="just">
              <a:buFont typeface="Wingdings" pitchFamily="2" charset="2"/>
              <a:buChar char="q"/>
            </a:pPr>
            <a:endParaRPr lang="en-US" sz="400" dirty="0">
              <a:solidFill>
                <a:prstClr val="black"/>
              </a:solidFill>
              <a:latin typeface="Century Gothic" pitchFamily="34" charset="0"/>
            </a:endParaRPr>
          </a:p>
          <a:p>
            <a:pPr marL="1204913" lvl="1" indent="-349250" algn="just">
              <a:buFont typeface="Wingdings" pitchFamily="2" charset="2"/>
              <a:buChar char="q"/>
            </a:pPr>
            <a:r>
              <a:rPr lang="en-US" sz="1600" dirty="0" smtClean="0">
                <a:solidFill>
                  <a:prstClr val="black"/>
                </a:solidFill>
                <a:latin typeface="Century Gothic" pitchFamily="34" charset="0"/>
              </a:rPr>
              <a:t>Seek assistant from international experts (ECCJ, Japan, ACE, </a:t>
            </a:r>
            <a:r>
              <a:rPr lang="en-US" sz="1600" dirty="0" err="1" smtClean="0">
                <a:solidFill>
                  <a:prstClr val="black"/>
                </a:solidFill>
                <a:latin typeface="Century Gothic" pitchFamily="34" charset="0"/>
              </a:rPr>
              <a:t>etc</a:t>
            </a:r>
            <a:r>
              <a:rPr lang="en-US" sz="1600" dirty="0" smtClean="0">
                <a:solidFill>
                  <a:prstClr val="black"/>
                </a:solidFill>
                <a:latin typeface="Century Gothic" pitchFamily="34" charset="0"/>
              </a:rPr>
              <a:t>).</a:t>
            </a:r>
          </a:p>
          <a:p>
            <a:pPr marL="855663" lvl="1" algn="just"/>
            <a:endParaRPr lang="en-US" sz="400" dirty="0">
              <a:solidFill>
                <a:prstClr val="black"/>
              </a:solidFill>
              <a:latin typeface="Century Gothic" pitchFamily="34" charset="0"/>
            </a:endParaRPr>
          </a:p>
          <a:p>
            <a:pPr marL="1204913" lvl="1" indent="-349250" algn="just">
              <a:buFont typeface="Wingdings" pitchFamily="2" charset="2"/>
              <a:buChar char="q"/>
            </a:pPr>
            <a:r>
              <a:rPr lang="en-US" sz="1600" dirty="0" smtClean="0">
                <a:solidFill>
                  <a:prstClr val="black"/>
                </a:solidFill>
                <a:latin typeface="Century Gothic" pitchFamily="34" charset="0"/>
              </a:rPr>
              <a:t>The policy is expected to be implemented by 2017.</a:t>
            </a:r>
          </a:p>
        </p:txBody>
      </p:sp>
      <p:sp>
        <p:nvSpPr>
          <p:cNvPr id="4" name="TextBox 3"/>
          <p:cNvSpPr txBox="1"/>
          <p:nvPr/>
        </p:nvSpPr>
        <p:spPr>
          <a:xfrm>
            <a:off x="0" y="0"/>
            <a:ext cx="9144000" cy="492443"/>
          </a:xfrm>
          <a:prstGeom prst="rect">
            <a:avLst/>
          </a:prstGeom>
          <a:solidFill>
            <a:schemeClr val="accent3">
              <a:lumMod val="50000"/>
            </a:schemeClr>
          </a:solidFill>
        </p:spPr>
        <p:txBody>
          <a:bodyPr wrap="square" rtlCol="0">
            <a:spAutoFit/>
          </a:bodyPr>
          <a:lstStyle/>
          <a:p>
            <a:pPr algn="ctr"/>
            <a:r>
              <a:rPr lang="en-US" sz="2600" b="1" dirty="0" smtClean="0">
                <a:solidFill>
                  <a:prstClr val="white"/>
                </a:solidFill>
                <a:latin typeface="Century Gothic" pitchFamily="34" charset="0"/>
              </a:rPr>
              <a:t>         UPCOMING LOCAL ACTIVITY</a:t>
            </a:r>
            <a:endParaRPr lang="en-US" sz="2400" b="1" i="1" dirty="0">
              <a:solidFill>
                <a:prstClr val="white"/>
              </a:solidFill>
              <a:latin typeface="Century Gothic" pitchFamily="34" charset="0"/>
            </a:endParaRPr>
          </a:p>
        </p:txBody>
      </p:sp>
    </p:spTree>
    <p:extLst>
      <p:ext uri="{BB962C8B-B14F-4D97-AF65-F5344CB8AC3E}">
        <p14:creationId xmlns:p14="http://schemas.microsoft.com/office/powerpoint/2010/main" val="4032876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92443"/>
          </a:xfrm>
          <a:prstGeom prst="rect">
            <a:avLst/>
          </a:prstGeom>
          <a:solidFill>
            <a:schemeClr val="accent3">
              <a:lumMod val="50000"/>
            </a:schemeClr>
          </a:solidFill>
        </p:spPr>
        <p:txBody>
          <a:bodyPr wrap="square" rtlCol="0">
            <a:spAutoFit/>
          </a:bodyPr>
          <a:lstStyle/>
          <a:p>
            <a:pPr algn="ctr"/>
            <a:r>
              <a:rPr lang="en-US" sz="2600" b="1" dirty="0" smtClean="0">
                <a:solidFill>
                  <a:prstClr val="white"/>
                </a:solidFill>
                <a:latin typeface="Century Gothic" pitchFamily="34" charset="0"/>
              </a:rPr>
              <a:t>         UPCOMING LOCAL ACTIVITY</a:t>
            </a:r>
            <a:endParaRPr lang="en-US" sz="2400" b="1" i="1" dirty="0">
              <a:solidFill>
                <a:prstClr val="white"/>
              </a:solidFill>
              <a:latin typeface="Century Gothic" pitchFamily="34" charset="0"/>
            </a:endParaRPr>
          </a:p>
        </p:txBody>
      </p:sp>
      <p:sp>
        <p:nvSpPr>
          <p:cNvPr id="4" name="Rectangle 3"/>
          <p:cNvSpPr/>
          <p:nvPr/>
        </p:nvSpPr>
        <p:spPr>
          <a:xfrm>
            <a:off x="0" y="476248"/>
            <a:ext cx="8915400" cy="5755422"/>
          </a:xfrm>
          <a:prstGeom prst="rect">
            <a:avLst/>
          </a:prstGeom>
        </p:spPr>
        <p:txBody>
          <a:bodyPr wrap="square">
            <a:spAutoFit/>
          </a:bodyPr>
          <a:lstStyle/>
          <a:p>
            <a:pPr marL="114300" algn="just"/>
            <a:endParaRPr lang="en-US" sz="1000" b="1" i="1" dirty="0" smtClean="0">
              <a:solidFill>
                <a:prstClr val="black"/>
              </a:solidFill>
              <a:latin typeface="Century Gothic" pitchFamily="34" charset="0"/>
            </a:endParaRPr>
          </a:p>
          <a:p>
            <a:pPr marL="457200" indent="-342900" algn="just">
              <a:buFont typeface="+mj-lt"/>
              <a:buAutoNum type="arabicPeriod" startAt="6"/>
            </a:pPr>
            <a:r>
              <a:rPr lang="en-US" b="1" i="1" dirty="0" smtClean="0">
                <a:solidFill>
                  <a:prstClr val="black"/>
                </a:solidFill>
                <a:latin typeface="Century Gothic" pitchFamily="34" charset="0"/>
              </a:rPr>
              <a:t>NATIONAL ENERGY CONSUMPTION SURVEY FOR ALL SECTORS IN BRUNEI DARUSSALAM</a:t>
            </a:r>
            <a:r>
              <a:rPr lang="en-US" b="1" dirty="0" smtClean="0">
                <a:solidFill>
                  <a:prstClr val="black"/>
                </a:solidFill>
                <a:latin typeface="Century Gothic" pitchFamily="34" charset="0"/>
              </a:rPr>
              <a:t>.</a:t>
            </a:r>
          </a:p>
          <a:p>
            <a:pPr algn="just"/>
            <a:endParaRPr lang="en-US" sz="600" b="1" dirty="0" smtClean="0">
              <a:solidFill>
                <a:prstClr val="black"/>
              </a:solidFill>
              <a:latin typeface="Century Gothic" pitchFamily="34" charset="0"/>
            </a:endParaRPr>
          </a:p>
          <a:p>
            <a:pPr marL="801688" lvl="1" indent="-344488" algn="just">
              <a:buFont typeface="+mj-lt"/>
              <a:buAutoNum type="romanLcPeriod"/>
            </a:pPr>
            <a:r>
              <a:rPr lang="en-US" sz="1600" b="1" dirty="0" smtClean="0">
                <a:solidFill>
                  <a:prstClr val="black"/>
                </a:solidFill>
                <a:latin typeface="Century Gothic" pitchFamily="34" charset="0"/>
              </a:rPr>
              <a:t>Background:-</a:t>
            </a:r>
          </a:p>
          <a:p>
            <a:pPr marL="1027113" lvl="2" indent="-225425" algn="just">
              <a:buFont typeface="Wingdings" panose="05000000000000000000" pitchFamily="2" charset="2"/>
              <a:buChar char="§"/>
            </a:pPr>
            <a:r>
              <a:rPr lang="en-US" sz="1600" dirty="0" smtClean="0">
                <a:solidFill>
                  <a:prstClr val="black"/>
                </a:solidFill>
                <a:latin typeface="Century Gothic" pitchFamily="34" charset="0"/>
              </a:rPr>
              <a:t>The first </a:t>
            </a:r>
            <a:r>
              <a:rPr lang="en-US" sz="1600" dirty="0">
                <a:solidFill>
                  <a:prstClr val="black"/>
                </a:solidFill>
                <a:latin typeface="Century Gothic" pitchFamily="34" charset="0"/>
              </a:rPr>
              <a:t>comprehensive energy consumption </a:t>
            </a:r>
            <a:r>
              <a:rPr lang="en-US" sz="1600" dirty="0" smtClean="0">
                <a:solidFill>
                  <a:prstClr val="black"/>
                </a:solidFill>
                <a:latin typeface="Century Gothic" pitchFamily="34" charset="0"/>
              </a:rPr>
              <a:t>survey which cover the whole 4 sectors (residential, commercial, government &amp; industrial sectors) in Brunei Darussalam.</a:t>
            </a:r>
          </a:p>
          <a:p>
            <a:pPr marL="1027113" lvl="2" indent="-225425" algn="just">
              <a:buFont typeface="Wingdings" panose="05000000000000000000" pitchFamily="2" charset="2"/>
              <a:buChar char="§"/>
            </a:pPr>
            <a:r>
              <a:rPr lang="en-US" sz="1600" dirty="0" smtClean="0">
                <a:solidFill>
                  <a:prstClr val="black"/>
                </a:solidFill>
                <a:latin typeface="Century Gothic" pitchFamily="34" charset="0"/>
              </a:rPr>
              <a:t>International </a:t>
            </a:r>
            <a:r>
              <a:rPr lang="en-US" sz="1600" dirty="0">
                <a:solidFill>
                  <a:prstClr val="black"/>
                </a:solidFill>
                <a:latin typeface="Century Gothic" pitchFamily="34" charset="0"/>
              </a:rPr>
              <a:t>cooperation framework between </a:t>
            </a:r>
            <a:r>
              <a:rPr lang="en-US" sz="1600" dirty="0" smtClean="0">
                <a:solidFill>
                  <a:prstClr val="black"/>
                </a:solidFill>
                <a:latin typeface="Century Gothic" pitchFamily="34" charset="0"/>
              </a:rPr>
              <a:t>the Brunei Government with the Economic </a:t>
            </a:r>
            <a:r>
              <a:rPr lang="en-US" sz="1600" dirty="0">
                <a:solidFill>
                  <a:prstClr val="black"/>
                </a:solidFill>
                <a:latin typeface="Century Gothic" pitchFamily="34" charset="0"/>
              </a:rPr>
              <a:t>Research Institute for ASEAN and East Asia (ERIA) </a:t>
            </a:r>
            <a:r>
              <a:rPr lang="en-US" sz="1600" dirty="0" smtClean="0">
                <a:solidFill>
                  <a:prstClr val="black"/>
                </a:solidFill>
                <a:latin typeface="Century Gothic" pitchFamily="34" charset="0"/>
              </a:rPr>
              <a:t>&amp; the Institute of Energy Economics, Japan (IEEJ).</a:t>
            </a:r>
            <a:endParaRPr lang="en-US" sz="1600" dirty="0">
              <a:solidFill>
                <a:prstClr val="black"/>
              </a:solidFill>
              <a:latin typeface="Century Gothic" pitchFamily="34" charset="0"/>
            </a:endParaRPr>
          </a:p>
          <a:p>
            <a:pPr marL="1257300" lvl="2" indent="-342900" algn="just">
              <a:buFont typeface="Wingdings" panose="05000000000000000000" pitchFamily="2" charset="2"/>
              <a:buChar char="§"/>
            </a:pPr>
            <a:endParaRPr lang="en-US" sz="1600" dirty="0">
              <a:solidFill>
                <a:prstClr val="black"/>
              </a:solidFill>
              <a:latin typeface="Century Gothic" pitchFamily="34" charset="0"/>
            </a:endParaRPr>
          </a:p>
          <a:p>
            <a:pPr marL="800100" lvl="1" indent="-342900" algn="just">
              <a:buFont typeface="+mj-lt"/>
              <a:buAutoNum type="romanLcPeriod"/>
            </a:pPr>
            <a:r>
              <a:rPr lang="en-US" sz="1600" b="1" dirty="0" smtClean="0">
                <a:solidFill>
                  <a:prstClr val="black"/>
                </a:solidFill>
                <a:latin typeface="Century Gothic" pitchFamily="34" charset="0"/>
              </a:rPr>
              <a:t>Objectives:-</a:t>
            </a:r>
            <a:endParaRPr lang="en-US" sz="1600" b="1" dirty="0">
              <a:solidFill>
                <a:prstClr val="black"/>
              </a:solidFill>
              <a:latin typeface="Century Gothic" pitchFamily="34" charset="0"/>
            </a:endParaRPr>
          </a:p>
          <a:p>
            <a:pPr marL="1027113" lvl="1" indent="-206375" algn="just">
              <a:buFont typeface="Wingdings" panose="05000000000000000000" pitchFamily="2" charset="2"/>
              <a:buChar char="§"/>
            </a:pPr>
            <a:r>
              <a:rPr lang="en-US" sz="1600" dirty="0">
                <a:solidFill>
                  <a:prstClr val="black"/>
                </a:solidFill>
                <a:latin typeface="Century Gothic" pitchFamily="34" charset="0"/>
              </a:rPr>
              <a:t>T</a:t>
            </a:r>
            <a:r>
              <a:rPr lang="en-US" sz="1600" dirty="0" smtClean="0">
                <a:solidFill>
                  <a:prstClr val="black"/>
                </a:solidFill>
                <a:latin typeface="Century Gothic" pitchFamily="34" charset="0"/>
              </a:rPr>
              <a:t>o </a:t>
            </a:r>
            <a:r>
              <a:rPr lang="en-US" sz="1600" dirty="0">
                <a:solidFill>
                  <a:prstClr val="black"/>
                </a:solidFill>
                <a:latin typeface="Century Gothic" pitchFamily="34" charset="0"/>
              </a:rPr>
              <a:t>quantify and </a:t>
            </a:r>
            <a:r>
              <a:rPr lang="en-US" sz="1600" dirty="0" smtClean="0">
                <a:solidFill>
                  <a:prstClr val="black"/>
                </a:solidFill>
                <a:latin typeface="Century Gothic" pitchFamily="34" charset="0"/>
              </a:rPr>
              <a:t>characterize </a:t>
            </a:r>
            <a:r>
              <a:rPr lang="en-US" sz="1600" dirty="0">
                <a:solidFill>
                  <a:prstClr val="black"/>
                </a:solidFill>
                <a:latin typeface="Century Gothic" pitchFamily="34" charset="0"/>
              </a:rPr>
              <a:t>energy end use and improve the basis for government policy planning and implementation.</a:t>
            </a:r>
            <a:endParaRPr lang="en-US" sz="1600" dirty="0" smtClean="0">
              <a:latin typeface="Century Gothic" pitchFamily="34" charset="0"/>
            </a:endParaRPr>
          </a:p>
          <a:p>
            <a:pPr marL="1027113" lvl="1" indent="-206375" algn="just">
              <a:buFont typeface="Wingdings" panose="05000000000000000000" pitchFamily="2" charset="2"/>
              <a:buChar char="§"/>
            </a:pPr>
            <a:endParaRPr lang="en-US" sz="400" dirty="0" smtClean="0">
              <a:latin typeface="Century Gothic" pitchFamily="34" charset="0"/>
            </a:endParaRPr>
          </a:p>
          <a:p>
            <a:pPr marL="1027113" lvl="1" indent="-206375" algn="just">
              <a:buFont typeface="Wingdings" panose="05000000000000000000" pitchFamily="2" charset="2"/>
              <a:buChar char="§"/>
            </a:pPr>
            <a:r>
              <a:rPr lang="en-US" sz="1600" dirty="0" smtClean="0">
                <a:latin typeface="Century Gothic" pitchFamily="34" charset="0"/>
              </a:rPr>
              <a:t>To provide </a:t>
            </a:r>
            <a:r>
              <a:rPr lang="en-US" sz="1600" dirty="0">
                <a:latin typeface="Century Gothic" pitchFamily="34" charset="0"/>
              </a:rPr>
              <a:t>new insights on the energy consumption and eventually identify which energy efficiency policy or measure will make the greatest impact</a:t>
            </a:r>
            <a:r>
              <a:rPr lang="en-US" sz="1500" dirty="0" smtClean="0">
                <a:latin typeface="Century Gothic" pitchFamily="34" charset="0"/>
              </a:rPr>
              <a:t>. </a:t>
            </a:r>
            <a:endParaRPr lang="en-US" sz="1500" dirty="0">
              <a:latin typeface="Century Gothic" pitchFamily="34" charset="0"/>
            </a:endParaRPr>
          </a:p>
          <a:p>
            <a:pPr marL="820737" lvl="1" algn="just"/>
            <a:endParaRPr lang="en-US" sz="1000" dirty="0">
              <a:solidFill>
                <a:prstClr val="black"/>
              </a:solidFill>
              <a:latin typeface="Century Gothic" pitchFamily="34" charset="0"/>
            </a:endParaRPr>
          </a:p>
          <a:p>
            <a:pPr marL="854075" lvl="1" indent="-339725" algn="just">
              <a:buFont typeface="+mj-lt"/>
              <a:buAutoNum type="romanLcPeriod" startAt="3"/>
            </a:pPr>
            <a:r>
              <a:rPr lang="en-US" b="1" dirty="0" smtClean="0">
                <a:solidFill>
                  <a:prstClr val="black"/>
                </a:solidFill>
                <a:latin typeface="Century Gothic" pitchFamily="34" charset="0"/>
              </a:rPr>
              <a:t>Heads-up</a:t>
            </a:r>
            <a:r>
              <a:rPr lang="en-US" dirty="0" smtClean="0">
                <a:solidFill>
                  <a:prstClr val="black"/>
                </a:solidFill>
                <a:latin typeface="Century Gothic" pitchFamily="34" charset="0"/>
              </a:rPr>
              <a:t>:-</a:t>
            </a:r>
            <a:endParaRPr lang="en-US" dirty="0">
              <a:solidFill>
                <a:prstClr val="black"/>
              </a:solidFill>
              <a:latin typeface="Century Gothic" pitchFamily="34" charset="0"/>
            </a:endParaRPr>
          </a:p>
          <a:p>
            <a:pPr marL="1027113" lvl="1" indent="-171450" algn="just">
              <a:buFont typeface="Wingdings" panose="05000000000000000000" pitchFamily="2" charset="2"/>
              <a:buChar char="§"/>
            </a:pPr>
            <a:r>
              <a:rPr lang="en-US" sz="1600" dirty="0">
                <a:solidFill>
                  <a:prstClr val="black"/>
                </a:solidFill>
                <a:latin typeface="Century Gothic" pitchFamily="34" charset="0"/>
              </a:rPr>
              <a:t>Design of questionnaire and test interviews </a:t>
            </a:r>
            <a:r>
              <a:rPr lang="en-US" sz="1600" dirty="0" smtClean="0">
                <a:solidFill>
                  <a:prstClr val="black"/>
                </a:solidFill>
                <a:latin typeface="Century Gothic" pitchFamily="34" charset="0"/>
              </a:rPr>
              <a:t>.</a:t>
            </a:r>
            <a:endParaRPr lang="en-US" sz="1600" dirty="0">
              <a:solidFill>
                <a:prstClr val="black"/>
              </a:solidFill>
              <a:latin typeface="Century Gothic" pitchFamily="34" charset="0"/>
            </a:endParaRPr>
          </a:p>
          <a:p>
            <a:pPr marL="1027113" lvl="1" indent="-171450" algn="just">
              <a:buFont typeface="Wingdings" panose="05000000000000000000" pitchFamily="2" charset="2"/>
              <a:buChar char="§"/>
            </a:pPr>
            <a:r>
              <a:rPr lang="en-US" sz="1600" dirty="0" smtClean="0">
                <a:solidFill>
                  <a:prstClr val="black"/>
                </a:solidFill>
                <a:latin typeface="Century Gothic" pitchFamily="34" charset="0"/>
              </a:rPr>
              <a:t>Recruit </a:t>
            </a:r>
            <a:r>
              <a:rPr lang="en-US" sz="1600" dirty="0">
                <a:solidFill>
                  <a:prstClr val="black"/>
                </a:solidFill>
                <a:latin typeface="Century Gothic" pitchFamily="34" charset="0"/>
              </a:rPr>
              <a:t>a</a:t>
            </a:r>
            <a:r>
              <a:rPr lang="en-US" sz="1600" dirty="0" smtClean="0">
                <a:solidFill>
                  <a:prstClr val="black"/>
                </a:solidFill>
                <a:latin typeface="Century Gothic" pitchFamily="34" charset="0"/>
              </a:rPr>
              <a:t>nd conduct training for interviewers.</a:t>
            </a:r>
            <a:endParaRPr lang="en-US" sz="400" dirty="0">
              <a:solidFill>
                <a:prstClr val="black"/>
              </a:solidFill>
              <a:latin typeface="Century Gothic" pitchFamily="34" charset="0"/>
            </a:endParaRPr>
          </a:p>
          <a:p>
            <a:pPr marL="1027113" lvl="1" indent="-171450" algn="just">
              <a:buFont typeface="Wingdings" panose="05000000000000000000" pitchFamily="2" charset="2"/>
              <a:buChar char="§"/>
            </a:pPr>
            <a:r>
              <a:rPr lang="en-US" sz="1600" dirty="0">
                <a:solidFill>
                  <a:prstClr val="black"/>
                </a:solidFill>
                <a:latin typeface="Century Gothic" pitchFamily="34" charset="0"/>
              </a:rPr>
              <a:t>Data Analysis and Validation </a:t>
            </a:r>
            <a:r>
              <a:rPr lang="en-US" sz="1600" dirty="0" smtClean="0">
                <a:solidFill>
                  <a:prstClr val="black"/>
                </a:solidFill>
                <a:latin typeface="Century Gothic" pitchFamily="34" charset="0"/>
              </a:rPr>
              <a:t>and report writing.</a:t>
            </a:r>
          </a:p>
          <a:p>
            <a:pPr marL="1027113" lvl="1" indent="-171450" algn="just">
              <a:buFont typeface="Wingdings" panose="05000000000000000000" pitchFamily="2" charset="2"/>
              <a:buChar char="§"/>
            </a:pPr>
            <a:r>
              <a:rPr lang="en-US" sz="1600" dirty="0">
                <a:solidFill>
                  <a:prstClr val="black"/>
                </a:solidFill>
                <a:latin typeface="Century Gothic" pitchFamily="34" charset="0"/>
              </a:rPr>
              <a:t>Dissemination </a:t>
            </a:r>
            <a:r>
              <a:rPr lang="en-US" sz="1600" dirty="0" smtClean="0">
                <a:solidFill>
                  <a:prstClr val="black"/>
                </a:solidFill>
                <a:latin typeface="Century Gothic" pitchFamily="34" charset="0"/>
              </a:rPr>
              <a:t>workshop.</a:t>
            </a:r>
          </a:p>
        </p:txBody>
      </p:sp>
    </p:spTree>
    <p:extLst>
      <p:ext uri="{BB962C8B-B14F-4D97-AF65-F5344CB8AC3E}">
        <p14:creationId xmlns:p14="http://schemas.microsoft.com/office/powerpoint/2010/main" val="4146105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538412"/>
            <a:ext cx="9144000" cy="1728788"/>
          </a:xfrm>
          <a:prstGeom prst="rect">
            <a:avLst/>
          </a:prstGeom>
          <a:solidFill>
            <a:srgbClr val="9BBB59">
              <a:lumMod val="75000"/>
            </a:srgb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smtClean="0">
                <a:ln>
                  <a:noFill/>
                </a:ln>
                <a:solidFill>
                  <a:prstClr val="white"/>
                </a:solidFill>
                <a:effectLst/>
                <a:uLnTx/>
                <a:uFillTx/>
                <a:latin typeface="BlairMdITC TT-Medium"/>
                <a:cs typeface="BlairMdITC TT-Medium"/>
              </a:rPr>
              <a:t>THANK YOU</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prstClr val="white"/>
                </a:solidFill>
                <a:effectLst/>
                <a:uLnTx/>
                <a:uFillTx/>
                <a:latin typeface="Century Gothic" pitchFamily="34" charset="0"/>
              </a:rPr>
              <a:t>Abdul Salam Haji Abdul Wahab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srgbClr val="FFFF00"/>
                </a:solidFill>
                <a:effectLst/>
                <a:uLnTx/>
                <a:uFillTx/>
                <a:latin typeface="Century Gothic" pitchFamily="34" charset="0"/>
              </a:rPr>
              <a:t>salam.wahab@energy.gov.bn</a:t>
            </a:r>
          </a:p>
        </p:txBody>
      </p:sp>
    </p:spTree>
    <p:extLst>
      <p:ext uri="{BB962C8B-B14F-4D97-AF65-F5344CB8AC3E}">
        <p14:creationId xmlns:p14="http://schemas.microsoft.com/office/powerpoint/2010/main" val="292245438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21771</TotalTime>
  <Words>1440</Words>
  <Application>Microsoft Office PowerPoint</Application>
  <PresentationFormat>On-screen Show (4:3)</PresentationFormat>
  <Paragraphs>186</Paragraphs>
  <Slides>8</Slides>
  <Notes>1</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Austin</vt:lpstr>
      <vt:lpstr>PowerPoint Presentation</vt:lpstr>
      <vt:lpstr>ENERGY EFFICIENCY &amp; CONSERVATION</vt:lpstr>
      <vt:lpstr>PowerPoint Presentation</vt:lpstr>
      <vt:lpstr>PowerPoint Presentation</vt:lpstr>
      <vt:lpstr>PowerPoint Presentation</vt:lpstr>
      <vt:lpstr>PowerPoint Presentation</vt:lpstr>
      <vt:lpstr>PowerPoint Presentation</vt:lpstr>
      <vt:lpstr>PowerPoint Presentation</vt:lpstr>
    </vt:vector>
  </TitlesOfParts>
  <Company>E-Government National Centre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 Salam</dc:creator>
  <cp:lastModifiedBy>Mary Reardon</cp:lastModifiedBy>
  <cp:revision>203</cp:revision>
  <cp:lastPrinted>2013-05-21T07:17:57Z</cp:lastPrinted>
  <dcterms:created xsi:type="dcterms:W3CDTF">2012-04-02T08:48:06Z</dcterms:created>
  <dcterms:modified xsi:type="dcterms:W3CDTF">2015-04-08T01:20:47Z</dcterms:modified>
</cp:coreProperties>
</file>