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79" r:id="rId3"/>
    <p:sldId id="278" r:id="rId4"/>
    <p:sldId id="271" r:id="rId5"/>
    <p:sldId id="280" r:id="rId6"/>
    <p:sldId id="281" r:id="rId7"/>
    <p:sldId id="284" r:id="rId8"/>
    <p:sldId id="283" r:id="rId9"/>
    <p:sldId id="285" r:id="rId10"/>
    <p:sldId id="286" r:id="rId11"/>
    <p:sldId id="287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Corry Smith" initials="JC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6" autoAdjust="0"/>
  </p:normalViewPr>
  <p:slideViewPr>
    <p:cSldViewPr>
      <p:cViewPr varScale="1">
        <p:scale>
          <a:sx n="71" d="100"/>
          <a:sy n="71" d="100"/>
        </p:scale>
        <p:origin x="11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4F76-F308-4CB0-99C9-8C82FCEFC9E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FC24-78BC-4C6E-83B0-424F0B39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1AA95-BE15-41AA-8C85-3431A2B550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7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E4A7-9E27-4EB6-998A-7CB394E0F0E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compensate for insufficient testing capacity, the assessment recommends that small economies leverage test facilities from neighbouring economies. For example, due to Vietnam’s constrained laboratory capacity to test domestic refrigerators, a laboratory in Thailand has been officially designated by the Vietnamese authorities to certify this product category.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6EB6-CFB3-4348-943A-35CC0619776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3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316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526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4648200" cy="1981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7200"/>
            <a:ext cx="2286001" cy="8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92162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0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92162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>
            <a:lvl1pPr marL="342900" indent="-3429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rgbClr val="00B0F0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rgbClr val="00B0F0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3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B0F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B0F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92162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92162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5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92162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964B-D0C7-4746-9823-3938C170C235}" type="datetimeFigureOut">
              <a:rPr lang="en-US">
                <a:solidFill>
                  <a:prstClr val="black"/>
                </a:solidFill>
              </a:rPr>
              <a:pPr/>
              <a:t>3/25/2015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7AE6E-9740-431B-AA09-CED76CBBC4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" y="228600"/>
            <a:ext cx="1349733" cy="52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77000"/>
            <a:ext cx="9448800" cy="2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kearney@clasponline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kearney@clasponlin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ponline.org/en/Resources/MVEResources/MVEPublicationLibrary/APEC-Assessment-of-Testing-Capacity-Facilitates-Compliance-Collaborat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64815" r="47500" b="18888"/>
          <a:stretch/>
        </p:blipFill>
        <p:spPr>
          <a:xfrm>
            <a:off x="4191000" y="338546"/>
            <a:ext cx="4592782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14" y="1600200"/>
            <a:ext cx="7935686" cy="1752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Establishing an APEC MV&amp;E Network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14" y="3448594"/>
            <a:ext cx="4811486" cy="91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Meeting of the APEC Expert Group on Energy Efficiency &amp; Conservation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914" y="4191000"/>
            <a:ext cx="2144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Nicole Kearney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Senior Associate, CLASP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March 25, 2015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Singapore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15240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3691" y="1076597"/>
            <a:ext cx="1371600" cy="44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What do economies want from a Network / regular meetings? </a:t>
            </a:r>
          </a:p>
          <a:p>
            <a:pPr lvl="1"/>
            <a:r>
              <a:rPr lang="en-GB" dirty="0" smtClean="0"/>
              <a:t>Information and best practice exchange</a:t>
            </a:r>
          </a:p>
          <a:p>
            <a:pPr lvl="1"/>
            <a:r>
              <a:rPr lang="en-GB" dirty="0" smtClean="0"/>
              <a:t>Sharing of test plans and results</a:t>
            </a:r>
          </a:p>
          <a:p>
            <a:pPr lvl="1"/>
            <a:r>
              <a:rPr lang="en-GB" dirty="0" smtClean="0"/>
              <a:t>Coordinated product-focused pilot projects </a:t>
            </a:r>
          </a:p>
          <a:p>
            <a:pPr lvl="1"/>
            <a:r>
              <a:rPr lang="en-GB" dirty="0" smtClean="0"/>
              <a:t>Creation of a regional product test registry </a:t>
            </a:r>
          </a:p>
          <a:p>
            <a:r>
              <a:rPr lang="en-GB" dirty="0" smtClean="0"/>
              <a:t>Any challenges for joining a Network – what do you need to overcome these? </a:t>
            </a:r>
          </a:p>
          <a:p>
            <a:r>
              <a:rPr lang="en-GB" dirty="0"/>
              <a:t>Upcoming opportunities for meetings? </a:t>
            </a:r>
            <a:endParaRPr lang="en-GB" dirty="0" smtClean="0"/>
          </a:p>
          <a:p>
            <a:r>
              <a:rPr lang="en-GB" dirty="0" smtClean="0"/>
              <a:t>Opportunities for pilot projects?</a:t>
            </a:r>
            <a:endParaRPr lang="en-GB" dirty="0"/>
          </a:p>
          <a:p>
            <a:r>
              <a:rPr lang="en-GB" dirty="0" smtClean="0"/>
              <a:t>What formalities needed to join a Network?</a:t>
            </a:r>
          </a:p>
          <a:p>
            <a:r>
              <a:rPr lang="en-GB" dirty="0" smtClean="0"/>
              <a:t>Do any economies volunteer their participation in regular MV&amp;E focused-meetings? </a:t>
            </a:r>
          </a:p>
          <a:p>
            <a:r>
              <a:rPr lang="en-GB" dirty="0" smtClean="0"/>
              <a:t>Nominations for Chair? </a:t>
            </a:r>
          </a:p>
        </p:txBody>
      </p:sp>
    </p:spTree>
    <p:extLst>
      <p:ext uri="{BB962C8B-B14F-4D97-AF65-F5344CB8AC3E}">
        <p14:creationId xmlns:p14="http://schemas.microsoft.com/office/powerpoint/2010/main" val="398096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</a:t>
            </a:r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Send comments on Draft Guiding Principles to </a:t>
            </a:r>
            <a:r>
              <a:rPr lang="en-GB" dirty="0" smtClean="0">
                <a:hlinkClick r:id="rId2"/>
              </a:rPr>
              <a:t>nkearney@clasponline.org</a:t>
            </a:r>
            <a:r>
              <a:rPr lang="en-GB" dirty="0" smtClean="0"/>
              <a:t> by April 15 </a:t>
            </a:r>
          </a:p>
          <a:p>
            <a:pPr lvl="1"/>
            <a:r>
              <a:rPr lang="en-GB" dirty="0" smtClean="0"/>
              <a:t>This can be a living document, evolving as needed by the Network </a:t>
            </a:r>
          </a:p>
          <a:p>
            <a:endParaRPr lang="en-GB" dirty="0" smtClean="0"/>
          </a:p>
          <a:p>
            <a:r>
              <a:rPr lang="en-GB" dirty="0" smtClean="0"/>
              <a:t>Agree Chair of the Network</a:t>
            </a:r>
          </a:p>
          <a:p>
            <a:r>
              <a:rPr lang="en-GB" dirty="0" smtClean="0"/>
              <a:t>Agree participation in the Network </a:t>
            </a:r>
          </a:p>
          <a:p>
            <a:r>
              <a:rPr lang="en-GB" dirty="0" smtClean="0"/>
              <a:t>Agree on next meeting</a:t>
            </a:r>
          </a:p>
          <a:p>
            <a:pPr lvl="1"/>
            <a:r>
              <a:rPr lang="en-GB" dirty="0" smtClean="0"/>
              <a:t>Alongside next APEC EGEE&amp;C meeting</a:t>
            </a:r>
          </a:p>
          <a:p>
            <a:pPr lvl="1"/>
            <a:r>
              <a:rPr lang="en-GB" dirty="0" smtClean="0"/>
              <a:t>Identify opportunities to meet beforehand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Organise first APEC MV&amp;E Network meeting!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9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305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Please contact </a:t>
            </a:r>
            <a:r>
              <a:rPr lang="en-US" sz="2400" b="0" dirty="0" smtClean="0"/>
              <a:t>Nicole Kearney at </a:t>
            </a:r>
            <a:r>
              <a:rPr lang="en-US" sz="2400" b="0" dirty="0" smtClean="0">
                <a:hlinkClick r:id="rId2"/>
              </a:rPr>
              <a:t>nkearney@clasponline.org</a:t>
            </a:r>
            <a:r>
              <a:rPr lang="en-US" sz="2400" b="0" dirty="0" smtClean="0"/>
              <a:t>  </a:t>
            </a:r>
            <a:r>
              <a:rPr lang="en-US" sz="2400" b="0" dirty="0"/>
              <a:t>with any questions or </a:t>
            </a:r>
            <a:r>
              <a:rPr lang="en-US" sz="2400" b="0" dirty="0" smtClean="0"/>
              <a:t>comments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1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Overview of completed APEC funded MVE project and deliverables</a:t>
            </a:r>
          </a:p>
          <a:p>
            <a:endParaRPr lang="en-GB" dirty="0" smtClean="0"/>
          </a:p>
          <a:p>
            <a:r>
              <a:rPr lang="en-GB" dirty="0" smtClean="0"/>
              <a:t>Outcomes of MVE Workshop held in Beijing, October 2014</a:t>
            </a:r>
          </a:p>
          <a:p>
            <a:endParaRPr lang="en-GB" dirty="0" smtClean="0"/>
          </a:p>
          <a:p>
            <a:r>
              <a:rPr lang="en-GB" dirty="0" smtClean="0"/>
              <a:t>Next steps for establishing an APEC MVE Network </a:t>
            </a:r>
          </a:p>
          <a:p>
            <a:endParaRPr lang="en-GB" dirty="0" smtClean="0"/>
          </a:p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3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APEC Funded MVE Project </a:t>
            </a: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EWG12 2013A: </a:t>
            </a:r>
            <a:r>
              <a:rPr lang="en-GB" dirty="0"/>
              <a:t>Catalysing Monitoring, Verification &amp; Enforcement Best Practices Exchange and Building Compliance Capacity in the APEC </a:t>
            </a:r>
            <a:r>
              <a:rPr lang="en-GB" dirty="0" smtClean="0"/>
              <a:t>Region</a:t>
            </a:r>
          </a:p>
          <a:p>
            <a:r>
              <a:rPr lang="en-GB" b="1" dirty="0" smtClean="0"/>
              <a:t>Project Time Period: </a:t>
            </a:r>
          </a:p>
          <a:p>
            <a:pPr lvl="1"/>
            <a:r>
              <a:rPr lang="en-GB" dirty="0" smtClean="0"/>
              <a:t>December 2013 – December 2014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Status</a:t>
            </a:r>
            <a:r>
              <a:rPr lang="en-GB" b="1" dirty="0" smtClean="0"/>
              <a:t> </a:t>
            </a:r>
            <a:r>
              <a:rPr lang="en-GB" dirty="0" smtClean="0"/>
              <a:t>–</a:t>
            </a:r>
            <a:r>
              <a:rPr lang="en-GB" b="1" dirty="0" smtClean="0"/>
              <a:t> </a:t>
            </a:r>
            <a:r>
              <a:rPr lang="en-GB" dirty="0" smtClean="0"/>
              <a:t>completed </a:t>
            </a:r>
          </a:p>
          <a:p>
            <a:r>
              <a:rPr lang="en-GB" dirty="0"/>
              <a:t>Project supported by:       </a:t>
            </a:r>
          </a:p>
          <a:p>
            <a:pPr lvl="1"/>
            <a:r>
              <a:rPr lang="en-GB" dirty="0"/>
              <a:t>Australian Department of Industry</a:t>
            </a:r>
          </a:p>
          <a:p>
            <a:pPr lvl="1"/>
            <a:r>
              <a:rPr lang="en-GB" dirty="0"/>
              <a:t>New Zealand Energy Efficiency and Conservation Authority</a:t>
            </a:r>
          </a:p>
          <a:p>
            <a:pPr lvl="1"/>
            <a:r>
              <a:rPr lang="en-GB" dirty="0"/>
              <a:t>CLASP</a:t>
            </a:r>
          </a:p>
          <a:p>
            <a:pPr lvl="1"/>
            <a:r>
              <a:rPr lang="en-GB" dirty="0"/>
              <a:t>Copper Alliance</a:t>
            </a:r>
          </a:p>
          <a:p>
            <a:pPr lvl="1"/>
            <a:r>
              <a:rPr lang="en-GB" dirty="0"/>
              <a:t>Underwriter Laboratory </a:t>
            </a:r>
          </a:p>
          <a:p>
            <a:pPr>
              <a:spcAft>
                <a:spcPts val="600"/>
              </a:spcAft>
            </a:pPr>
            <a:r>
              <a:rPr lang="en-GB" b="1" dirty="0" smtClean="0"/>
              <a:t>Objective</a:t>
            </a:r>
            <a:r>
              <a:rPr lang="en-GB" b="1" dirty="0"/>
              <a:t>:  </a:t>
            </a:r>
            <a:r>
              <a:rPr lang="en-GB" dirty="0" smtClean="0"/>
              <a:t>Identify </a:t>
            </a:r>
            <a:r>
              <a:rPr lang="en-GB" dirty="0"/>
              <a:t>best practices for verification testing and create a MV&amp;E Network in the Asia-Pacific region to facilitate continuous information sharing and partnership </a:t>
            </a:r>
            <a:r>
              <a:rPr lang="en-GB" dirty="0" smtClean="0"/>
              <a:t>development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545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09600"/>
          </a:xfrm>
        </p:spPr>
        <p:txBody>
          <a:bodyPr/>
          <a:lstStyle/>
          <a:p>
            <a:pPr algn="r"/>
            <a:r>
              <a:rPr lang="en-US" dirty="0" smtClean="0"/>
              <a:t>Completed 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5562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Conducted </a:t>
            </a:r>
            <a:r>
              <a:rPr lang="en-GB" sz="2000" dirty="0"/>
              <a:t>of a survey of existing and planned test laboratories in APEC countries able to test products of interest to APEC </a:t>
            </a:r>
            <a:r>
              <a:rPr lang="en-GB" sz="2000" dirty="0" smtClean="0"/>
              <a:t>economies</a:t>
            </a:r>
            <a:endParaRPr lang="en-GB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Prepared </a:t>
            </a:r>
            <a:r>
              <a:rPr lang="en-GB" sz="2000" dirty="0"/>
              <a:t>a report </a:t>
            </a:r>
            <a:r>
              <a:rPr lang="en-GB" sz="2000" dirty="0" smtClean="0"/>
              <a:t>on: </a:t>
            </a:r>
            <a:r>
              <a:rPr lang="en-GB" sz="2000" i="1" dirty="0">
                <a:solidFill>
                  <a:srgbClr val="00B0F0"/>
                </a:solidFill>
                <a:hlinkClick r:id="rId3"/>
              </a:rPr>
              <a:t>“Assessment of Verification Testing Capacity in the APEC Region and Identification of Cost Effective Options for Collaboration</a:t>
            </a:r>
            <a:r>
              <a:rPr lang="en-GB" sz="2000" i="1" dirty="0" smtClean="0">
                <a:solidFill>
                  <a:srgbClr val="00B0F0"/>
                </a:solidFill>
                <a:hlinkClick r:id="rId3"/>
              </a:rPr>
              <a:t>”</a:t>
            </a:r>
            <a:endParaRPr lang="en-GB" sz="2000" i="1" dirty="0">
              <a:solidFill>
                <a:srgbClr val="00B0F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dirty="0" smtClean="0"/>
              <a:t>Organised </a:t>
            </a:r>
            <a:r>
              <a:rPr lang="en-GB" sz="2000" dirty="0"/>
              <a:t>a Compliance Best Practices workshop held in Beijing 24 October 2014, </a:t>
            </a:r>
            <a:r>
              <a:rPr lang="en-GB" sz="2000" dirty="0" smtClean="0"/>
              <a:t>with economy presentations by Thailand and New Zealand, and a roundtable discussion of national MV&amp;E activities</a:t>
            </a:r>
            <a:endParaRPr lang="en-GB" sz="2000" dirty="0"/>
          </a:p>
          <a:p>
            <a:pPr lvl="2"/>
            <a:endParaRPr lang="en-US" sz="1600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34" r="84167" b="52962"/>
          <a:stretch/>
        </p:blipFill>
        <p:spPr>
          <a:xfrm>
            <a:off x="6477000" y="1905000"/>
            <a:ext cx="2394857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05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4010"/>
            <a:ext cx="8444266" cy="4614693"/>
          </a:xfrm>
        </p:spPr>
        <p:txBody>
          <a:bodyPr/>
          <a:lstStyle/>
          <a:p>
            <a:r>
              <a:rPr lang="en-GB" dirty="0" smtClean="0"/>
              <a:t>Compiled </a:t>
            </a:r>
            <a:r>
              <a:rPr lang="en-GB" dirty="0" smtClean="0"/>
              <a:t>information </a:t>
            </a:r>
            <a:r>
              <a:rPr lang="en-GB" dirty="0"/>
              <a:t>on </a:t>
            </a:r>
            <a:r>
              <a:rPr lang="en-GB" dirty="0" smtClean="0"/>
              <a:t>MV&amp;E </a:t>
            </a:r>
            <a:r>
              <a:rPr lang="en-GB" dirty="0"/>
              <a:t>processes </a:t>
            </a:r>
            <a:r>
              <a:rPr lang="en-GB" dirty="0" smtClean="0"/>
              <a:t>used </a:t>
            </a:r>
            <a:r>
              <a:rPr lang="en-GB" dirty="0"/>
              <a:t>to ensure compliance in S&amp;L programs </a:t>
            </a:r>
            <a:r>
              <a:rPr lang="en-GB" dirty="0" smtClean="0"/>
              <a:t>in </a:t>
            </a:r>
            <a:r>
              <a:rPr lang="en-GB" dirty="0"/>
              <a:t>APEC economies. </a:t>
            </a:r>
            <a:endParaRPr lang="en-GB" dirty="0" smtClean="0"/>
          </a:p>
          <a:p>
            <a:r>
              <a:rPr lang="en-GB" dirty="0" smtClean="0"/>
              <a:t>Findings based on a </a:t>
            </a:r>
            <a:r>
              <a:rPr lang="en-GB" dirty="0"/>
              <a:t>survey of 18 APEC </a:t>
            </a:r>
            <a:r>
              <a:rPr lang="en-GB" dirty="0" smtClean="0"/>
              <a:t>economies and other discussions within the region.</a:t>
            </a:r>
          </a:p>
          <a:p>
            <a:r>
              <a:rPr lang="en-GB" dirty="0" smtClean="0"/>
              <a:t>Recommendations included: </a:t>
            </a:r>
          </a:p>
          <a:p>
            <a:pPr lvl="1"/>
            <a:r>
              <a:rPr lang="en-GB" dirty="0" smtClean="0"/>
              <a:t>Regional </a:t>
            </a:r>
            <a:r>
              <a:rPr lang="en-GB" dirty="0"/>
              <a:t>initiatives </a:t>
            </a:r>
            <a:r>
              <a:rPr lang="en-GB" dirty="0" smtClean="0"/>
              <a:t> / network to improve transfer </a:t>
            </a:r>
            <a:r>
              <a:rPr lang="en-GB" dirty="0"/>
              <a:t>of knowledge </a:t>
            </a:r>
          </a:p>
          <a:p>
            <a:pPr lvl="1"/>
            <a:r>
              <a:rPr lang="en-GB" dirty="0" smtClean="0"/>
              <a:t>Awareness raising and communication </a:t>
            </a:r>
          </a:p>
          <a:p>
            <a:pPr lvl="1"/>
            <a:r>
              <a:rPr lang="en-GB" dirty="0" smtClean="0"/>
              <a:t>Developing Operational Guidelines for MVE </a:t>
            </a:r>
          </a:p>
          <a:p>
            <a:pPr lvl="1"/>
            <a:r>
              <a:rPr lang="en-GB" dirty="0" smtClean="0"/>
              <a:t>Access to Test Laboratories</a:t>
            </a:r>
          </a:p>
          <a:p>
            <a:pPr lvl="1"/>
            <a:r>
              <a:rPr lang="en-GB" dirty="0" smtClean="0"/>
              <a:t>Industry Engagement 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Survey </a:t>
            </a:r>
            <a:r>
              <a:rPr lang="en-GB" dirty="0"/>
              <a:t>of Market Compliance Mechanisms for </a:t>
            </a:r>
            <a:r>
              <a:rPr lang="en-GB" dirty="0" smtClean="0"/>
              <a:t>EE </a:t>
            </a:r>
            <a:r>
              <a:rPr lang="en-GB" dirty="0"/>
              <a:t>Programs in APEC Economies</a:t>
            </a:r>
          </a:p>
        </p:txBody>
      </p:sp>
    </p:spTree>
    <p:extLst>
      <p:ext uri="{BB962C8B-B14F-4D97-AF65-F5344CB8AC3E}">
        <p14:creationId xmlns:p14="http://schemas.microsoft.com/office/powerpoint/2010/main" val="94562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46463" y="1219200"/>
            <a:ext cx="8153400" cy="4614693"/>
          </a:xfrm>
        </p:spPr>
        <p:txBody>
          <a:bodyPr/>
          <a:lstStyle/>
          <a:p>
            <a:r>
              <a:rPr lang="en-GB" dirty="0" smtClean="0"/>
              <a:t>Study to identify testing laboratories in APEC region with capacity to test energy efficiency metrics for: </a:t>
            </a:r>
          </a:p>
          <a:p>
            <a:pPr lvl="1"/>
            <a:r>
              <a:rPr lang="en-GB" sz="1800" dirty="0" smtClean="0"/>
              <a:t>Lighting (CFLs, LEDs), Room ACs, TVs, Computers, Domestic Refrigerators and Clothes Washers</a:t>
            </a:r>
          </a:p>
          <a:p>
            <a:r>
              <a:rPr lang="en-GB" dirty="0" smtClean="0"/>
              <a:t>Around 250 laboratories identified, mainly in economies with manufacturing capacity</a:t>
            </a:r>
          </a:p>
          <a:p>
            <a:r>
              <a:rPr lang="en-GB" dirty="0" smtClean="0"/>
              <a:t>Collaboration on testing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enables more cost-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effective compliance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activity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Assessment of Testing </a:t>
            </a:r>
            <a:r>
              <a:rPr lang="en-GB" dirty="0" smtClean="0"/>
              <a:t>Capacity </a:t>
            </a:r>
            <a:r>
              <a:rPr lang="en-GB" dirty="0" smtClean="0"/>
              <a:t>in </a:t>
            </a:r>
            <a:r>
              <a:rPr lang="en-GB" dirty="0" smtClean="0"/>
              <a:t>APEC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4200"/>
            <a:ext cx="5048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7754" y="5029200"/>
            <a:ext cx="3265174" cy="14192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Bilateral agreement between Vietnamese authorities and a Thai laboratory to carry out certified testing on domestic refrigerators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3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Outcomes of 2015 Beijing MV&amp;E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2594"/>
            <a:ext cx="8534400" cy="333320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Agreed on benefits of establishing an APEC MV&amp;E Network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trategic </a:t>
            </a:r>
            <a:r>
              <a:rPr lang="en-GB" dirty="0"/>
              <a:t>regional, cost-effective  approach to reduce non-compliance </a:t>
            </a:r>
          </a:p>
          <a:p>
            <a:r>
              <a:rPr lang="en-GB" dirty="0" smtClean="0"/>
              <a:t>Discussed how to establish a network </a:t>
            </a:r>
            <a:r>
              <a:rPr lang="en-GB" dirty="0"/>
              <a:t>for MV&amp;E authorities (government to government </a:t>
            </a:r>
            <a:r>
              <a:rPr lang="en-GB" dirty="0" smtClean="0"/>
              <a:t>collaboration)</a:t>
            </a:r>
          </a:p>
          <a:p>
            <a:pPr lvl="1"/>
            <a:r>
              <a:rPr lang="en-GB" dirty="0" smtClean="0"/>
              <a:t>Focus </a:t>
            </a:r>
            <a:r>
              <a:rPr lang="en-GB" dirty="0"/>
              <a:t>on compliance intelligence-sharing and peer learning</a:t>
            </a:r>
          </a:p>
          <a:p>
            <a:pPr lvl="1"/>
            <a:r>
              <a:rPr lang="en-GB" dirty="0"/>
              <a:t>Taking </a:t>
            </a:r>
            <a:r>
              <a:rPr lang="en-GB" dirty="0" smtClean="0"/>
              <a:t>a step by step approach </a:t>
            </a:r>
            <a:r>
              <a:rPr lang="en-GB" dirty="0"/>
              <a:t>towards regional </a:t>
            </a:r>
            <a:r>
              <a:rPr lang="en-GB" dirty="0" smtClean="0"/>
              <a:t>collaboration and coordination</a:t>
            </a:r>
          </a:p>
          <a:p>
            <a:pPr lvl="1"/>
            <a:r>
              <a:rPr lang="en-GB" dirty="0" smtClean="0"/>
              <a:t>Meetings alongside APEC EGEE&amp;C or other fora</a:t>
            </a:r>
          </a:p>
          <a:p>
            <a:r>
              <a:rPr lang="en-GB" dirty="0" smtClean="0"/>
              <a:t>Developed and discussed the draft </a:t>
            </a:r>
            <a:r>
              <a:rPr lang="en-GB" sz="2400" dirty="0" smtClean="0"/>
              <a:t>Beijing MV&amp;E Regional Collaboration Guiding Principles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11430"/>
            <a:ext cx="7772400" cy="24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2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339899"/>
            <a:ext cx="5410199" cy="52133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Agree on principles set out in the </a:t>
            </a:r>
            <a:r>
              <a:rPr lang="en-GB" u="sng" dirty="0" smtClean="0"/>
              <a:t>draft</a:t>
            </a:r>
            <a:r>
              <a:rPr lang="en-GB" dirty="0" smtClean="0"/>
              <a:t> </a:t>
            </a:r>
            <a:r>
              <a:rPr lang="en-GB" dirty="0" smtClean="0"/>
              <a:t>APEC MV&amp;E Regional Collaboration Guiding Principals   </a:t>
            </a:r>
            <a:endParaRPr lang="en-GB" dirty="0"/>
          </a:p>
          <a:p>
            <a:pPr lvl="1"/>
            <a:r>
              <a:rPr lang="en-GB" dirty="0" smtClean="0"/>
              <a:t>Hold </a:t>
            </a:r>
            <a:r>
              <a:rPr lang="en-GB" dirty="0" smtClean="0"/>
              <a:t>regular </a:t>
            </a:r>
            <a:r>
              <a:rPr lang="en-GB" dirty="0" smtClean="0"/>
              <a:t>meetings twice a year to facilitate </a:t>
            </a:r>
            <a:r>
              <a:rPr lang="en-GB" dirty="0" smtClean="0"/>
              <a:t>transfer of knowledge:</a:t>
            </a:r>
          </a:p>
          <a:p>
            <a:pPr lvl="2"/>
            <a:r>
              <a:rPr lang="en-GB" dirty="0" smtClean="0"/>
              <a:t>Better communication </a:t>
            </a:r>
            <a:r>
              <a:rPr lang="en-GB" dirty="0" smtClean="0"/>
              <a:t>between economies</a:t>
            </a:r>
            <a:endParaRPr lang="en-GB" dirty="0" smtClean="0"/>
          </a:p>
          <a:p>
            <a:pPr lvl="2"/>
            <a:r>
              <a:rPr lang="en-GB" dirty="0" smtClean="0"/>
              <a:t>Sharing experiences and discussing challenges</a:t>
            </a:r>
          </a:p>
          <a:p>
            <a:pPr lvl="2"/>
            <a:r>
              <a:rPr lang="en-GB" dirty="0" smtClean="0"/>
              <a:t>Increase d</a:t>
            </a:r>
            <a:r>
              <a:rPr lang="en-GB" dirty="0" smtClean="0"/>
              <a:t>ata </a:t>
            </a:r>
            <a:r>
              <a:rPr lang="en-GB" dirty="0" smtClean="0"/>
              <a:t>sharing</a:t>
            </a:r>
          </a:p>
          <a:p>
            <a:pPr lvl="2"/>
            <a:r>
              <a:rPr lang="en-GB" dirty="0" smtClean="0"/>
              <a:t>Sharing test plans and </a:t>
            </a:r>
            <a:r>
              <a:rPr lang="en-GB" dirty="0" smtClean="0"/>
              <a:t>results</a:t>
            </a:r>
          </a:p>
          <a:p>
            <a:pPr lvl="1"/>
            <a:r>
              <a:rPr lang="en-GB" dirty="0" smtClean="0"/>
              <a:t>Participation is on a voluntary basis</a:t>
            </a:r>
            <a:endParaRPr lang="en-GB" dirty="0" smtClean="0"/>
          </a:p>
          <a:p>
            <a:r>
              <a:rPr lang="en-GB" dirty="0" smtClean="0"/>
              <a:t>Seek nominations </a:t>
            </a:r>
            <a:r>
              <a:rPr lang="en-GB" dirty="0"/>
              <a:t>for the Chair and </a:t>
            </a:r>
            <a:r>
              <a:rPr lang="en-GB" dirty="0" smtClean="0"/>
              <a:t>Secretariat</a:t>
            </a:r>
          </a:p>
          <a:p>
            <a:r>
              <a:rPr lang="en-GB" dirty="0" smtClean="0"/>
              <a:t>Seek volunteers to join the network</a:t>
            </a:r>
            <a:endParaRPr lang="en-GB" dirty="0"/>
          </a:p>
          <a:p>
            <a:r>
              <a:rPr lang="en-GB" dirty="0" smtClean="0"/>
              <a:t>Discuss potential </a:t>
            </a:r>
            <a:r>
              <a:rPr lang="en-GB" dirty="0" smtClean="0"/>
              <a:t>pilot </a:t>
            </a:r>
            <a:r>
              <a:rPr lang="en-GB" dirty="0" smtClean="0"/>
              <a:t>projects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4620"/>
            <a:ext cx="6862353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Goal for today’s session…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12328" r="33929" b="13387"/>
          <a:stretch/>
        </p:blipFill>
        <p:spPr>
          <a:xfrm>
            <a:off x="5780313" y="1840092"/>
            <a:ext cx="3048000" cy="3820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06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or consideration…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Guiding Principles not final – comments and amendments welcome!</a:t>
            </a:r>
          </a:p>
          <a:p>
            <a:r>
              <a:rPr lang="en-GB" b="1" dirty="0" smtClean="0"/>
              <a:t>A successful network requires APEC economy leadership and participation</a:t>
            </a:r>
          </a:p>
          <a:p>
            <a:r>
              <a:rPr lang="en-GB" dirty="0" smtClean="0"/>
              <a:t>Minor investment required from APEC economies:</a:t>
            </a:r>
          </a:p>
          <a:p>
            <a:pPr lvl="1"/>
            <a:r>
              <a:rPr lang="en-GB" dirty="0" smtClean="0"/>
              <a:t>In-kind staff time contribution</a:t>
            </a:r>
          </a:p>
          <a:p>
            <a:pPr lvl="1"/>
            <a:r>
              <a:rPr lang="en-GB" dirty="0" smtClean="0"/>
              <a:t>Motivation to engage and share information with other economies </a:t>
            </a:r>
          </a:p>
          <a:p>
            <a:r>
              <a:rPr lang="en-GB" dirty="0" smtClean="0"/>
              <a:t>Potential support available from: </a:t>
            </a:r>
          </a:p>
          <a:p>
            <a:pPr lvl="1"/>
            <a:r>
              <a:rPr lang="en-GB" dirty="0" smtClean="0"/>
              <a:t>Different funding streams (APEC, APEC-CAST,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APEC EGEE&amp;C observers (ICA, CLASP, UL)</a:t>
            </a:r>
          </a:p>
          <a:p>
            <a:r>
              <a:rPr lang="en-GB" dirty="0" smtClean="0"/>
              <a:t>Short term goals: </a:t>
            </a:r>
          </a:p>
          <a:p>
            <a:pPr lvl="1"/>
            <a:r>
              <a:rPr lang="en-GB" dirty="0" smtClean="0"/>
              <a:t>Regular engagement between several volunteer MVE authorities to share information</a:t>
            </a:r>
          </a:p>
          <a:p>
            <a:pPr lvl="1"/>
            <a:r>
              <a:rPr lang="en-GB" dirty="0" smtClean="0"/>
              <a:t>Launch pilot projects to put Guiding Principles into practice</a:t>
            </a:r>
          </a:p>
          <a:p>
            <a:pPr lvl="1"/>
            <a:r>
              <a:rPr lang="en-GB" dirty="0" smtClean="0"/>
              <a:t>Leverage existing projects focused on harmonisation</a:t>
            </a:r>
          </a:p>
          <a:p>
            <a:r>
              <a:rPr lang="en-GB" dirty="0" smtClean="0"/>
              <a:t>Long term goals:</a:t>
            </a:r>
          </a:p>
          <a:p>
            <a:pPr lvl="1"/>
            <a:r>
              <a:rPr lang="en-GB" dirty="0" smtClean="0"/>
              <a:t>Regular engagement between many MVE authorities to share information</a:t>
            </a:r>
          </a:p>
          <a:p>
            <a:pPr lvl="1"/>
            <a:r>
              <a:rPr lang="en-GB" dirty="0" smtClean="0"/>
              <a:t>Regional repository of information / database</a:t>
            </a:r>
          </a:p>
          <a:p>
            <a:pPr lvl="1"/>
            <a:r>
              <a:rPr lang="en-GB" dirty="0" smtClean="0"/>
              <a:t>Regular sharing of test plans and results, coordinated testing activities</a:t>
            </a:r>
          </a:p>
          <a:p>
            <a:pPr lvl="1"/>
            <a:r>
              <a:rPr lang="en-GB" dirty="0" smtClean="0"/>
              <a:t>Formal APEC group (?)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005767"/>
      </p:ext>
    </p:extLst>
  </p:cSld>
  <p:clrMapOvr>
    <a:masterClrMapping/>
  </p:clrMapOvr>
</p:sld>
</file>

<file path=ppt/theme/theme1.xml><?xml version="1.0" encoding="utf-8"?>
<a:theme xmlns:a="http://schemas.openxmlformats.org/drawingml/2006/main" name="CLASP Presentation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ASP text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831</Words>
  <Application>Microsoft Office PowerPoint</Application>
  <PresentationFormat>On-screen Show (4:3)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</vt:lpstr>
      <vt:lpstr>CLASP Presentation Template - white background</vt:lpstr>
      <vt:lpstr>Establishing an APEC MV&amp;E Network</vt:lpstr>
      <vt:lpstr>Session Overview</vt:lpstr>
      <vt:lpstr>APEC Funded MVE Project Overview</vt:lpstr>
      <vt:lpstr>Completed Project Objectives</vt:lpstr>
      <vt:lpstr>Survey of Market Compliance Mechanisms for EE Programs in APEC Economies</vt:lpstr>
      <vt:lpstr>Assessment of Testing Capacity in APEC</vt:lpstr>
      <vt:lpstr>Outcomes of 2015 Beijing MV&amp;E Workshop</vt:lpstr>
      <vt:lpstr>Goal for today’s session…</vt:lpstr>
      <vt:lpstr>For consideration…</vt:lpstr>
      <vt:lpstr>Discussion</vt:lpstr>
      <vt:lpstr>Next steps</vt:lpstr>
      <vt:lpstr>Thank you!   Please contact Nicole Kearney at nkearney@clasponline.org  with any questions or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Status Report from the  APEC-ESIS Secretariat</dc:title>
  <dc:creator>Nicole Kearney</dc:creator>
  <cp:lastModifiedBy>Nicole Kearney</cp:lastModifiedBy>
  <cp:revision>33</cp:revision>
  <dcterms:created xsi:type="dcterms:W3CDTF">2014-04-09T21:19:02Z</dcterms:created>
  <dcterms:modified xsi:type="dcterms:W3CDTF">2015-03-25T06:38:59Z</dcterms:modified>
</cp:coreProperties>
</file>